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sldIdLst>
    <p:sldId id="256" r:id="rId2"/>
    <p:sldId id="258" r:id="rId3"/>
    <p:sldId id="257" r:id="rId4"/>
    <p:sldId id="259" r:id="rId5"/>
    <p:sldId id="260" r:id="rId6"/>
    <p:sldId id="261" r:id="rId7"/>
    <p:sldId id="262" r:id="rId8"/>
    <p:sldId id="263" r:id="rId9"/>
    <p:sldId id="273" r:id="rId10"/>
    <p:sldId id="264" r:id="rId11"/>
    <p:sldId id="265" r:id="rId12"/>
    <p:sldId id="266" r:id="rId13"/>
    <p:sldId id="267" r:id="rId14"/>
    <p:sldId id="268" r:id="rId15"/>
    <p:sldId id="269" r:id="rId16"/>
    <p:sldId id="270" r:id="rId17"/>
    <p:sldId id="272" r:id="rId18"/>
    <p:sldId id="274" r:id="rId19"/>
    <p:sldId id="276" r:id="rId20"/>
    <p:sldId id="277"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57" autoAdjust="0"/>
    <p:restoredTop sz="94660"/>
  </p:normalViewPr>
  <p:slideViewPr>
    <p:cSldViewPr snapToGrid="0" snapToObjects="1">
      <p:cViewPr varScale="1">
        <p:scale>
          <a:sx n="78" d="100"/>
          <a:sy n="78" d="100"/>
        </p:scale>
        <p:origin x="1565" y="5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102240" y="2386744"/>
            <a:ext cx="6939520" cy="1645920"/>
          </a:xfrm>
          <a:solidFill>
            <a:srgbClr val="FFFFFF"/>
          </a:solidFill>
          <a:ln w="38100">
            <a:solidFill>
              <a:srgbClr val="404040"/>
            </a:solidFill>
          </a:ln>
        </p:spPr>
        <p:txBody>
          <a:bodyPr lIns="274320" rIns="274320" anchor="ctr" anchorCtr="1">
            <a:normAutofit/>
          </a:bodyPr>
          <a:lstStyle>
            <a:lvl1pPr algn="ctr">
              <a:defRPr sz="35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021396" y="4352544"/>
            <a:ext cx="5101209" cy="1239894"/>
          </a:xfrm>
          <a:noFill/>
        </p:spPr>
        <p:txBody>
          <a:bodyPr>
            <a:normAutofit/>
          </a:bodyPr>
          <a:lstStyle>
            <a:lvl1pPr marL="0" indent="0" algn="ctr">
              <a:buNone/>
              <a:defRPr sz="1900">
                <a:solidFill>
                  <a:schemeClr val="tx1">
                    <a:lumMod val="75000"/>
                    <a:lumOff val="25000"/>
                  </a:schemeClr>
                </a:solidFill>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pPr/>
              <a:t>10/30/2025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pPr/>
              <a:t>‹#›</a:t>
            </a:fld>
            <a:endParaRPr lang="en-US"/>
          </a:p>
        </p:txBody>
      </p:sp>
    </p:spTree>
    <p:extLst>
      <p:ext uri="{BB962C8B-B14F-4D97-AF65-F5344CB8AC3E}">
        <p14:creationId xmlns:p14="http://schemas.microsoft.com/office/powerpoint/2010/main" val="2977922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pPr/>
              <a:t>10/30/2025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pPr/>
              <a:t>‹#›</a:t>
            </a:fld>
            <a:endParaRPr lang="en-US"/>
          </a:p>
        </p:txBody>
      </p:sp>
    </p:spTree>
    <p:extLst>
      <p:ext uri="{BB962C8B-B14F-4D97-AF65-F5344CB8AC3E}">
        <p14:creationId xmlns:p14="http://schemas.microsoft.com/office/powerpoint/2010/main" val="895383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937260"/>
            <a:ext cx="1053966"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06046" y="937260"/>
            <a:ext cx="4716174"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pPr/>
              <a:t>10/30/2025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pPr/>
              <a:t>‹#›</a:t>
            </a:fld>
            <a:endParaRPr lang="en-US"/>
          </a:p>
        </p:txBody>
      </p:sp>
    </p:spTree>
    <p:extLst>
      <p:ext uri="{BB962C8B-B14F-4D97-AF65-F5344CB8AC3E}">
        <p14:creationId xmlns:p14="http://schemas.microsoft.com/office/powerpoint/2010/main" val="553084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pPr/>
              <a:t>10/30/2025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pPr/>
              <a:t>‹#›</a:t>
            </a:fld>
            <a:endParaRPr lang="en-US"/>
          </a:p>
        </p:txBody>
      </p:sp>
    </p:spTree>
    <p:extLst>
      <p:ext uri="{BB962C8B-B14F-4D97-AF65-F5344CB8AC3E}">
        <p14:creationId xmlns:p14="http://schemas.microsoft.com/office/powerpoint/2010/main" val="858713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106424" y="2386744"/>
            <a:ext cx="6940296" cy="1645920"/>
          </a:xfrm>
          <a:solidFill>
            <a:srgbClr val="FFFFFF"/>
          </a:solidFill>
          <a:ln w="38100">
            <a:solidFill>
              <a:srgbClr val="404040"/>
            </a:solidFill>
          </a:ln>
        </p:spPr>
        <p:txBody>
          <a:bodyPr lIns="274320" rIns="274320" anchor="ctr" anchorCtr="1">
            <a:normAutofit/>
          </a:bodyPr>
          <a:lstStyle>
            <a:lvl1pPr>
              <a:defRPr sz="35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021396" y="4352465"/>
            <a:ext cx="5101209" cy="1265082"/>
          </a:xfrm>
        </p:spPr>
        <p:txBody>
          <a:bodyPr anchor="t" anchorCtr="1">
            <a:normAutofit/>
          </a:bodyPr>
          <a:lstStyle>
            <a:lvl1pPr marL="0" indent="0">
              <a:buNone/>
              <a:defRPr sz="1900">
                <a:solidFill>
                  <a:schemeClr val="tx1"/>
                </a:solidFill>
              </a:defRPr>
            </a:lvl1pPr>
            <a:lvl2pPr marL="457200" indent="0">
              <a:buNone/>
              <a:defRPr sz="19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5BCAD085-E8A6-8845-BD4E-CB4CCA059FC4}" type="datetimeFigureOut">
              <a:rPr lang="en-US" smtClean="0"/>
              <a:pPr/>
              <a:t>10/30/2025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pPr/>
              <a:t>‹#›</a:t>
            </a:fld>
            <a:endParaRPr lang="en-US"/>
          </a:p>
        </p:txBody>
      </p:sp>
    </p:spTree>
    <p:extLst>
      <p:ext uri="{BB962C8B-B14F-4D97-AF65-F5344CB8AC3E}">
        <p14:creationId xmlns:p14="http://schemas.microsoft.com/office/powerpoint/2010/main" val="737472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2239" y="2638044"/>
            <a:ext cx="3288023"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3737" y="2638044"/>
            <a:ext cx="3290516"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BCAD085-E8A6-8845-BD4E-CB4CCA059FC4}" type="datetimeFigureOut">
              <a:rPr lang="en-US" smtClean="0"/>
              <a:pPr/>
              <a:t>10/30/2025</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C1FF6DA9-008F-8B48-92A6-B652298478BF}" type="slidenum">
              <a:rPr lang="en-US" smtClean="0"/>
              <a:pPr/>
              <a:t>‹#›</a:t>
            </a:fld>
            <a:endParaRPr lang="en-US"/>
          </a:p>
        </p:txBody>
      </p:sp>
    </p:spTree>
    <p:extLst>
      <p:ext uri="{BB962C8B-B14F-4D97-AF65-F5344CB8AC3E}">
        <p14:creationId xmlns:p14="http://schemas.microsoft.com/office/powerpoint/2010/main" val="3084881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02239" y="2313434"/>
            <a:ext cx="3288024"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2239" y="3143250"/>
            <a:ext cx="3288024"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753737" y="3143250"/>
            <a:ext cx="3290516"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4753737" y="2313434"/>
            <a:ext cx="3290516"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5BCAD085-E8A6-8845-BD4E-CB4CCA059FC4}" type="datetimeFigureOut">
              <a:rPr lang="en-US" smtClean="0"/>
              <a:pPr/>
              <a:t>10/30/2025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pPr/>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28341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pPr/>
              <a:t>10/30/2025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pPr/>
              <a:t>‹#›</a:t>
            </a:fld>
            <a:endParaRPr lang="en-US"/>
          </a:p>
        </p:txBody>
      </p:sp>
    </p:spTree>
    <p:extLst>
      <p:ext uri="{BB962C8B-B14F-4D97-AF65-F5344CB8AC3E}">
        <p14:creationId xmlns:p14="http://schemas.microsoft.com/office/powerpoint/2010/main" val="171984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pPr/>
              <a:t>10/30/2025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pPr/>
              <a:t>‹#›</a:t>
            </a:fld>
            <a:endParaRPr lang="en-US"/>
          </a:p>
        </p:txBody>
      </p:sp>
    </p:spTree>
    <p:extLst>
      <p:ext uri="{BB962C8B-B14F-4D97-AF65-F5344CB8AC3E}">
        <p14:creationId xmlns:p14="http://schemas.microsoft.com/office/powerpoint/2010/main" val="362939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457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40703" y="2243829"/>
            <a:ext cx="3290594" cy="1141497"/>
          </a:xfrm>
          <a:solidFill>
            <a:srgbClr val="FFFFFF"/>
          </a:solidFill>
          <a:ln>
            <a:solidFill>
              <a:srgbClr val="404040"/>
            </a:solidFill>
          </a:ln>
        </p:spPr>
        <p:txBody>
          <a:bodyPr anchor="ctr" anchorCtr="1">
            <a:normAutofit/>
          </a:bodyPr>
          <a:lstStyle>
            <a:lvl1pPr>
              <a:defRPr sz="21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5052060" y="804672"/>
            <a:ext cx="361188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2965" y="3549918"/>
            <a:ext cx="284607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5BCAD085-E8A6-8845-BD4E-CB4CCA059FC4}" type="datetimeFigureOut">
              <a:rPr lang="en-US" smtClean="0"/>
              <a:pPr/>
              <a:t>10/30/2025</a:t>
            </a:fld>
            <a:endParaRPr lang="en-US"/>
          </a:p>
        </p:txBody>
      </p:sp>
      <p:sp>
        <p:nvSpPr>
          <p:cNvPr id="10" name="Footer Placeholder 9"/>
          <p:cNvSpPr>
            <a:spLocks noGrp="1"/>
          </p:cNvSpPr>
          <p:nvPr>
            <p:ph type="ftr" sz="quarter" idx="11"/>
          </p:nvPr>
        </p:nvSpPr>
        <p:spPr>
          <a:xfrm>
            <a:off x="640703" y="6236208"/>
            <a:ext cx="3806398" cy="320040"/>
          </a:xfrm>
        </p:spPr>
        <p:txBody>
          <a:bodyPr>
            <a:normAutofit/>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C1FF6DA9-008F-8B48-92A6-B652298478BF}" type="slidenum">
              <a:rPr lang="en-US" smtClean="0"/>
              <a:pPr/>
              <a:t>‹#›</a:t>
            </a:fld>
            <a:endParaRPr lang="en-US"/>
          </a:p>
        </p:txBody>
      </p:sp>
    </p:spTree>
    <p:extLst>
      <p:ext uri="{BB962C8B-B14F-4D97-AF65-F5344CB8AC3E}">
        <p14:creationId xmlns:p14="http://schemas.microsoft.com/office/powerpoint/2010/main" val="2746834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4571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40080" y="2243828"/>
            <a:ext cx="3291840" cy="1143000"/>
          </a:xfrm>
          <a:solidFill>
            <a:srgbClr val="FFFFFF"/>
          </a:solidFill>
          <a:ln>
            <a:solidFill>
              <a:srgbClr val="262626"/>
            </a:solidFill>
          </a:ln>
        </p:spPr>
        <p:txBody>
          <a:bodyPr anchor="ctr" anchorCtr="1">
            <a:noAutofit/>
          </a:bodyPr>
          <a:lstStyle>
            <a:lvl1pPr>
              <a:defRPr sz="21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572000" y="-42172"/>
            <a:ext cx="4576573"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2965" y="3549919"/>
            <a:ext cx="284607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5BCAD085-E8A6-8845-BD4E-CB4CCA059FC4}" type="datetimeFigureOut">
              <a:rPr lang="en-US" smtClean="0"/>
              <a:pPr/>
              <a:t>10/30/2025</a:t>
            </a:fld>
            <a:endParaRPr lang="en-US"/>
          </a:p>
        </p:txBody>
      </p:sp>
      <p:sp>
        <p:nvSpPr>
          <p:cNvPr id="9" name="Footer Placeholder 8"/>
          <p:cNvSpPr>
            <a:spLocks noGrp="1"/>
          </p:cNvSpPr>
          <p:nvPr>
            <p:ph type="ftr" sz="quarter" idx="11"/>
          </p:nvPr>
        </p:nvSpPr>
        <p:spPr>
          <a:xfrm>
            <a:off x="640080" y="6236208"/>
            <a:ext cx="3803904" cy="320040"/>
          </a:xfrm>
        </p:spPr>
        <p:txBody>
          <a:bodyPr>
            <a:normAutofit/>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C1FF6DA9-008F-8B48-92A6-B652298478BF}" type="slidenum">
              <a:rPr lang="en-US" smtClean="0"/>
              <a:pPr/>
              <a:t>‹#›</a:t>
            </a:fld>
            <a:endParaRPr lang="en-US"/>
          </a:p>
        </p:txBody>
      </p:sp>
    </p:spTree>
    <p:extLst>
      <p:ext uri="{BB962C8B-B14F-4D97-AF65-F5344CB8AC3E}">
        <p14:creationId xmlns:p14="http://schemas.microsoft.com/office/powerpoint/2010/main" val="2770488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8943" y="6238816"/>
            <a:ext cx="2065310" cy="323968"/>
          </a:xfrm>
          <a:prstGeom prst="rect">
            <a:avLst/>
          </a:prstGeom>
        </p:spPr>
        <p:txBody>
          <a:bodyPr vert="horz" lIns="91440" tIns="45720" rIns="91440" bIns="45720" rtlCol="0" anchor="ctr"/>
          <a:lstStyle>
            <a:lvl1pPr algn="r">
              <a:defRPr sz="1000">
                <a:solidFill>
                  <a:schemeClr val="tx1">
                    <a:alpha val="70000"/>
                  </a:schemeClr>
                </a:solidFill>
              </a:defRPr>
            </a:lvl1pPr>
          </a:lstStyle>
          <a:p>
            <a:fld id="{5BCAD085-E8A6-8845-BD4E-CB4CCA059FC4}" type="datetimeFigureOut">
              <a:rPr lang="en-US" smtClean="0"/>
              <a:pPr/>
              <a:t>10/30/2025</a:t>
            </a:fld>
            <a:endParaRPr lang="en-US"/>
          </a:p>
        </p:txBody>
      </p:sp>
      <p:sp>
        <p:nvSpPr>
          <p:cNvPr id="5" name="Footer Placeholder 4"/>
          <p:cNvSpPr>
            <a:spLocks noGrp="1"/>
          </p:cNvSpPr>
          <p:nvPr>
            <p:ph type="ftr" sz="quarter" idx="3"/>
          </p:nvPr>
        </p:nvSpPr>
        <p:spPr>
          <a:xfrm>
            <a:off x="1102239" y="6236208"/>
            <a:ext cx="4556664"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8240112" y="6217920"/>
            <a:ext cx="365760" cy="365760"/>
          </a:xfrm>
          <a:prstGeom prst="ellipse">
            <a:avLst/>
          </a:prstGeom>
          <a:solidFill>
            <a:srgbClr val="1D1D1D">
              <a:alpha val="69804"/>
            </a:srgbClr>
          </a:solidFill>
        </p:spPr>
        <p:txBody>
          <a:bodyPr vert="horz" lIns="18288" tIns="45720" rIns="18288" bIns="45720" rtlCol="0" anchor="ctr">
            <a:noAutofit/>
          </a:bodyPr>
          <a:lstStyle>
            <a:lvl1pPr algn="ctr">
              <a:defRPr sz="1100" spc="0" baseline="0">
                <a:solidFill>
                  <a:srgbClr val="FFFFFF"/>
                </a:solidFill>
              </a:defRPr>
            </a:lvl1pPr>
          </a:lstStyle>
          <a:p>
            <a:fld id="{C1FF6DA9-008F-8B48-92A6-B652298478BF}" type="slidenum">
              <a:rPr lang="en-US" smtClean="0"/>
              <a:pPr/>
              <a:t>‹#›</a:t>
            </a:fld>
            <a:endParaRPr lang="en-US"/>
          </a:p>
        </p:txBody>
      </p:sp>
    </p:spTree>
    <p:extLst>
      <p:ext uri="{BB962C8B-B14F-4D97-AF65-F5344CB8AC3E}">
        <p14:creationId xmlns:p14="http://schemas.microsoft.com/office/powerpoint/2010/main" val="111446986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mp"/><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954422" y="329673"/>
            <a:ext cx="7851648" cy="1828800"/>
          </a:xfrm>
        </p:spPr>
        <p:txBody>
          <a:bodyPr/>
          <a:lstStyle/>
          <a:p>
            <a:r>
              <a:rPr dirty="0"/>
              <a:t>Li-Fi (Light Fidelity)</a:t>
            </a:r>
          </a:p>
        </p:txBody>
      </p:sp>
      <p:sp>
        <p:nvSpPr>
          <p:cNvPr id="3" name="Subtitle 2"/>
          <p:cNvSpPr>
            <a:spLocks noGrp="1"/>
          </p:cNvSpPr>
          <p:nvPr>
            <p:ph type="subTitle" idx="1"/>
          </p:nvPr>
        </p:nvSpPr>
        <p:spPr>
          <a:xfrm>
            <a:off x="533400" y="4090219"/>
            <a:ext cx="8158316" cy="2280764"/>
          </a:xfrm>
        </p:spPr>
        <p:txBody>
          <a:bodyPr numCol="2">
            <a:noAutofit/>
          </a:bodyPr>
          <a:lstStyle/>
          <a:p>
            <a:endParaRPr sz="1800" dirty="0">
              <a:solidFill>
                <a:schemeClr val="bg1"/>
              </a:solidFill>
              <a:latin typeface="Times New Roman" pitchFamily="18" charset="0"/>
              <a:cs typeface="Times New Roman" pitchFamily="18" charset="0"/>
            </a:endParaRPr>
          </a:p>
          <a:p>
            <a:r>
              <a:rPr sz="1800" dirty="0">
                <a:solidFill>
                  <a:schemeClr val="bg1"/>
                </a:solidFill>
                <a:latin typeface="Times New Roman" pitchFamily="18" charset="0"/>
                <a:cs typeface="Times New Roman" pitchFamily="18" charset="0"/>
              </a:rPr>
              <a:t>Presented By:</a:t>
            </a:r>
          </a:p>
          <a:p>
            <a:r>
              <a:rPr lang="en-US" sz="1800" dirty="0">
                <a:solidFill>
                  <a:schemeClr val="bg1"/>
                </a:solidFill>
                <a:latin typeface="Times New Roman" pitchFamily="18" charset="0"/>
                <a:cs typeface="Times New Roman" pitchFamily="18" charset="0"/>
              </a:rPr>
              <a:t>Anas Shabbir</a:t>
            </a:r>
            <a:endParaRPr sz="1800" dirty="0">
              <a:solidFill>
                <a:schemeClr val="bg1"/>
              </a:solidFill>
              <a:latin typeface="Times New Roman" pitchFamily="18" charset="0"/>
              <a:cs typeface="Times New Roman" pitchFamily="18" charset="0"/>
            </a:endParaRPr>
          </a:p>
          <a:p>
            <a:r>
              <a:rPr sz="1800" dirty="0">
                <a:solidFill>
                  <a:schemeClr val="bg1"/>
                </a:solidFill>
                <a:latin typeface="Times New Roman" pitchFamily="18" charset="0"/>
                <a:cs typeface="Times New Roman" pitchFamily="18" charset="0"/>
              </a:rPr>
              <a:t>ID: IT-210</a:t>
            </a:r>
            <a:r>
              <a:rPr lang="en-US" sz="1800" dirty="0">
                <a:solidFill>
                  <a:schemeClr val="bg1"/>
                </a:solidFill>
                <a:latin typeface="Times New Roman" pitchFamily="18" charset="0"/>
                <a:cs typeface="Times New Roman" pitchFamily="18" charset="0"/>
              </a:rPr>
              <a:t>6</a:t>
            </a:r>
            <a:r>
              <a:rPr sz="1800" dirty="0">
                <a:solidFill>
                  <a:schemeClr val="bg1"/>
                </a:solidFill>
                <a:latin typeface="Times New Roman" pitchFamily="18" charset="0"/>
                <a:cs typeface="Times New Roman" pitchFamily="18" charset="0"/>
              </a:rPr>
              <a:t>0</a:t>
            </a:r>
          </a:p>
          <a:p>
            <a:r>
              <a:rPr sz="1800" dirty="0">
                <a:solidFill>
                  <a:schemeClr val="bg1"/>
                </a:solidFill>
                <a:latin typeface="Times New Roman" pitchFamily="18" charset="0"/>
                <a:cs typeface="Times New Roman" pitchFamily="18" charset="0"/>
              </a:rPr>
              <a:t>Dept. of ICT, MBSTU</a:t>
            </a:r>
          </a:p>
          <a:p>
            <a:endParaRPr sz="1800" dirty="0">
              <a:solidFill>
                <a:schemeClr val="bg1"/>
              </a:solidFill>
              <a:latin typeface="Times New Roman" pitchFamily="18" charset="0"/>
              <a:cs typeface="Times New Roman" pitchFamily="18" charset="0"/>
            </a:endParaRPr>
          </a:p>
          <a:p>
            <a:r>
              <a:rPr sz="1800" dirty="0">
                <a:solidFill>
                  <a:schemeClr val="bg1"/>
                </a:solidFill>
                <a:latin typeface="Times New Roman" pitchFamily="18" charset="0"/>
                <a:cs typeface="Times New Roman" pitchFamily="18" charset="0"/>
              </a:rPr>
              <a:t>Supervised By:</a:t>
            </a:r>
          </a:p>
          <a:p>
            <a:r>
              <a:rPr sz="1800" dirty="0">
                <a:solidFill>
                  <a:schemeClr val="bg1"/>
                </a:solidFill>
                <a:latin typeface="Times New Roman" pitchFamily="18" charset="0"/>
                <a:cs typeface="Times New Roman" pitchFamily="18" charset="0"/>
              </a:rPr>
              <a:t>Md. Nazrul Islam</a:t>
            </a:r>
          </a:p>
          <a:p>
            <a:r>
              <a:rPr sz="1800" dirty="0">
                <a:solidFill>
                  <a:schemeClr val="bg1"/>
                </a:solidFill>
                <a:latin typeface="Times New Roman" pitchFamily="18" charset="0"/>
                <a:cs typeface="Times New Roman" pitchFamily="18" charset="0"/>
              </a:rPr>
              <a:t>Associate Professor</a:t>
            </a:r>
          </a:p>
          <a:p>
            <a:r>
              <a:rPr sz="1800" dirty="0">
                <a:solidFill>
                  <a:schemeClr val="bg1"/>
                </a:solidFill>
                <a:latin typeface="Times New Roman" pitchFamily="18" charset="0"/>
                <a:cs typeface="Times New Roman" pitchFamily="18" charset="0"/>
              </a:rPr>
              <a:t>Dept. of ICT, MBSTU</a:t>
            </a:r>
          </a:p>
        </p:txBody>
      </p:sp>
      <p:sp>
        <p:nvSpPr>
          <p:cNvPr id="4" name="TextBox 3">
            <a:extLst>
              <a:ext uri="{FF2B5EF4-FFF2-40B4-BE49-F238E27FC236}">
                <a16:creationId xmlns:a16="http://schemas.microsoft.com/office/drawing/2014/main" id="{E7E3A7DD-C0AD-A905-E35A-707EAA661035}"/>
              </a:ext>
            </a:extLst>
          </p:cNvPr>
          <p:cNvSpPr txBox="1"/>
          <p:nvPr/>
        </p:nvSpPr>
        <p:spPr>
          <a:xfrm>
            <a:off x="2241755" y="2448232"/>
            <a:ext cx="4876800" cy="923330"/>
          </a:xfrm>
          <a:prstGeom prst="rect">
            <a:avLst/>
          </a:prstGeom>
          <a:noFill/>
        </p:spPr>
        <p:txBody>
          <a:bodyPr wrap="square" rtlCol="0">
            <a:spAutoFit/>
          </a:bodyPr>
          <a:lstStyle/>
          <a:p>
            <a:r>
              <a:rPr lang="en-US" dirty="0">
                <a:solidFill>
                  <a:schemeClr val="bg1"/>
                </a:solidFill>
                <a:latin typeface="Times New Roman" pitchFamily="18" charset="0"/>
                <a:cs typeface="Times New Roman" pitchFamily="18" charset="0"/>
              </a:rPr>
              <a:t>Course Title: Wireless and Mobile Communication </a:t>
            </a:r>
          </a:p>
          <a:p>
            <a:r>
              <a:rPr lang="en-US" dirty="0">
                <a:solidFill>
                  <a:schemeClr val="bg1"/>
                </a:solidFill>
                <a:latin typeface="Times New Roman" pitchFamily="18" charset="0"/>
                <a:cs typeface="Times New Roman" pitchFamily="18" charset="0"/>
              </a:rPr>
              <a:t>Course Code: ICT-4202</a:t>
            </a:r>
          </a:p>
          <a:p>
            <a:endParaRPr lang="en-US" dirty="0">
              <a:solidFill>
                <a:schemeClr val="bg1"/>
              </a:solidFill>
            </a:endParaRPr>
          </a:p>
        </p:txBody>
      </p:sp>
    </p:spTree>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497890" y="512408"/>
            <a:ext cx="5937755" cy="1188720"/>
          </a:xfrm>
        </p:spPr>
        <p:txBody>
          <a:bodyPr/>
          <a:lstStyle/>
          <a:p>
            <a:r>
              <a:t>Advantages of Li-Fi</a:t>
            </a:r>
          </a:p>
        </p:txBody>
      </p:sp>
      <p:sp>
        <p:nvSpPr>
          <p:cNvPr id="3" name="Content Placeholder 2"/>
          <p:cNvSpPr>
            <a:spLocks noGrp="1"/>
          </p:cNvSpPr>
          <p:nvPr>
            <p:ph idx="1"/>
          </p:nvPr>
        </p:nvSpPr>
        <p:spPr>
          <a:xfrm>
            <a:off x="457200" y="2269776"/>
            <a:ext cx="8229600" cy="3312381"/>
          </a:xfrm>
        </p:spPr>
        <p:txBody>
          <a:bodyPr>
            <a:normAutofit/>
          </a:bodyPr>
          <a:lstStyle/>
          <a:p>
            <a:pPr>
              <a:buFont typeface="Wingdings" panose="05000000000000000000" pitchFamily="2" charset="2"/>
              <a:buChar char="q"/>
            </a:pPr>
            <a:r>
              <a:rPr lang="en-US" sz="2800" dirty="0">
                <a:latin typeface="Bahnschrift Light Condensed" panose="020B0502040204020203" pitchFamily="34" charset="0"/>
              </a:rPr>
              <a:t>Extremely High Speed</a:t>
            </a:r>
          </a:p>
          <a:p>
            <a:pPr>
              <a:buFont typeface="Wingdings" panose="05000000000000000000" pitchFamily="2" charset="2"/>
              <a:buChar char="q"/>
            </a:pPr>
            <a:r>
              <a:rPr lang="en-US" sz="2800" dirty="0">
                <a:latin typeface="Bahnschrift Light Condensed" panose="020B0502040204020203" pitchFamily="34" charset="0"/>
              </a:rPr>
              <a:t>Enhanced Security (confined light limits eavesdropping)</a:t>
            </a:r>
          </a:p>
          <a:p>
            <a:pPr>
              <a:buFont typeface="Wingdings" panose="05000000000000000000" pitchFamily="2" charset="2"/>
              <a:buChar char="q"/>
            </a:pPr>
            <a:r>
              <a:rPr lang="en-US" sz="2800" dirty="0">
                <a:latin typeface="Bahnschrift Light Condensed" panose="020B0502040204020203" pitchFamily="34" charset="0"/>
              </a:rPr>
              <a:t>No Electromagnetic Interference (safe for hospitals, aircraft)</a:t>
            </a:r>
          </a:p>
          <a:p>
            <a:pPr>
              <a:buFont typeface="Wingdings" panose="05000000000000000000" pitchFamily="2" charset="2"/>
              <a:buChar char="q"/>
            </a:pPr>
            <a:r>
              <a:rPr lang="en-US" sz="2800" dirty="0">
                <a:latin typeface="Bahnschrift Light Condensed" panose="020B0502040204020203" pitchFamily="34" charset="0"/>
              </a:rPr>
              <a:t>Energy Efficient (uses existing LED lights)</a:t>
            </a:r>
          </a:p>
          <a:p>
            <a:pPr>
              <a:buFont typeface="Wingdings" panose="05000000000000000000" pitchFamily="2" charset="2"/>
              <a:buChar char="q"/>
            </a:pPr>
            <a:r>
              <a:rPr lang="en-US" sz="2800" dirty="0">
                <a:latin typeface="Bahnschrift Light Condensed" panose="020B0502040204020203" pitchFamily="34" charset="0"/>
              </a:rPr>
              <a:t>Vast Bandwidth (significantly broader spectrum)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478226" y="370332"/>
            <a:ext cx="5937755" cy="1188720"/>
          </a:xfrm>
        </p:spPr>
        <p:txBody>
          <a:bodyPr/>
          <a:lstStyle/>
          <a:p>
            <a:r>
              <a:rPr dirty="0"/>
              <a:t>Limitations of Li-Fi</a:t>
            </a:r>
          </a:p>
        </p:txBody>
      </p:sp>
      <p:sp>
        <p:nvSpPr>
          <p:cNvPr id="3" name="Content Placeholder 2"/>
          <p:cNvSpPr>
            <a:spLocks noGrp="1"/>
          </p:cNvSpPr>
          <p:nvPr>
            <p:ph idx="1"/>
          </p:nvPr>
        </p:nvSpPr>
        <p:spPr>
          <a:xfrm>
            <a:off x="457200" y="2171454"/>
            <a:ext cx="8229600" cy="3630433"/>
          </a:xfrm>
        </p:spPr>
        <p:txBody>
          <a:bodyPr>
            <a:normAutofit/>
          </a:bodyPr>
          <a:lstStyle/>
          <a:p>
            <a:pPr>
              <a:buFont typeface="Wingdings" panose="05000000000000000000" pitchFamily="2" charset="2"/>
              <a:buChar char="q"/>
            </a:pPr>
            <a:r>
              <a:rPr lang="en-US" sz="2800" dirty="0">
                <a:latin typeface="Bahnschrift Light Condensed" panose="020B0502040204020203" pitchFamily="34" charset="0"/>
              </a:rPr>
              <a:t>Requires Line-of-Sight connection</a:t>
            </a:r>
          </a:p>
          <a:p>
            <a:pPr>
              <a:buFont typeface="Wingdings" panose="05000000000000000000" pitchFamily="2" charset="2"/>
              <a:buChar char="q"/>
            </a:pPr>
            <a:r>
              <a:rPr lang="en-US" sz="2800" dirty="0">
                <a:latin typeface="Bahnschrift Light Condensed" panose="020B0502040204020203" pitchFamily="34" charset="0"/>
              </a:rPr>
              <a:t>Vulnerable to ambient light interference (e.g., sunlight)</a:t>
            </a:r>
          </a:p>
          <a:p>
            <a:pPr>
              <a:buFont typeface="Wingdings" panose="05000000000000000000" pitchFamily="2" charset="2"/>
              <a:buChar char="q"/>
            </a:pPr>
            <a:r>
              <a:rPr lang="en-US" sz="2800" dirty="0">
                <a:latin typeface="Bahnschrift Light Condensed" panose="020B0502040204020203" pitchFamily="34" charset="0"/>
              </a:rPr>
              <a:t>Limited operational range (confined to room or light area)</a:t>
            </a:r>
          </a:p>
          <a:p>
            <a:pPr>
              <a:buFont typeface="Wingdings" panose="05000000000000000000" pitchFamily="2" charset="2"/>
              <a:buChar char="q"/>
            </a:pPr>
            <a:r>
              <a:rPr lang="en-US" sz="2800" dirty="0">
                <a:latin typeface="Bahnschrift Light Condensed" panose="020B0502040204020203" pitchFamily="34" charset="0"/>
              </a:rPr>
              <a:t>Infrastructure upgrades needed to widespread adoption</a:t>
            </a:r>
          </a:p>
          <a:p>
            <a:pPr>
              <a:buFont typeface="Wingdings" panose="05000000000000000000" pitchFamily="2" charset="2"/>
              <a:buChar char="q"/>
            </a:pPr>
            <a:r>
              <a:rPr lang="en-US" sz="2800" dirty="0">
                <a:latin typeface="Bahnschrift Light Condensed" panose="020B0502040204020203" pitchFamily="34" charset="0"/>
              </a:rPr>
              <a:t>Limited mobility compared to Wi-Fi</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458561" y="365157"/>
            <a:ext cx="5937755" cy="1188720"/>
          </a:xfrm>
        </p:spPr>
        <p:txBody>
          <a:bodyPr/>
          <a:lstStyle/>
          <a:p>
            <a:r>
              <a:rPr dirty="0"/>
              <a:t>Applications of Li-Fi</a:t>
            </a:r>
          </a:p>
        </p:txBody>
      </p:sp>
      <p:sp>
        <p:nvSpPr>
          <p:cNvPr id="3" name="Content Placeholder 2"/>
          <p:cNvSpPr>
            <a:spLocks noGrp="1"/>
          </p:cNvSpPr>
          <p:nvPr>
            <p:ph idx="1"/>
          </p:nvPr>
        </p:nvSpPr>
        <p:spPr>
          <a:xfrm>
            <a:off x="155575" y="1935481"/>
            <a:ext cx="3062748" cy="4455487"/>
          </a:xfrm>
        </p:spPr>
        <p:txBody>
          <a:bodyPr>
            <a:noAutofit/>
          </a:bodyPr>
          <a:lstStyle/>
          <a:p>
            <a:pPr>
              <a:buFont typeface="Wingdings" panose="05000000000000000000" pitchFamily="2" charset="2"/>
              <a:buChar char="v"/>
            </a:pPr>
            <a:r>
              <a:rPr sz="2400" dirty="0">
                <a:latin typeface="Bahnschrift Light Condensed" panose="020B0502040204020203" pitchFamily="34" charset="0"/>
              </a:rPr>
              <a:t> </a:t>
            </a:r>
            <a:r>
              <a:rPr sz="2400" dirty="0">
                <a:latin typeface="Bahnschrift Light Condensed" panose="020B0502040204020203" pitchFamily="34" charset="0"/>
                <a:cs typeface="Times New Roman" pitchFamily="18" charset="0"/>
              </a:rPr>
              <a:t>Smart homes and offices</a:t>
            </a:r>
            <a:r>
              <a:rPr lang="en-US" sz="2400" dirty="0">
                <a:latin typeface="Bahnschrift Light Condensed" panose="020B0502040204020203" pitchFamily="34" charset="0"/>
                <a:cs typeface="Times New Roman" pitchFamily="18" charset="0"/>
              </a:rPr>
              <a:t>.</a:t>
            </a:r>
            <a:endParaRPr sz="2400" dirty="0">
              <a:latin typeface="Bahnschrift Light Condensed" panose="020B0502040204020203" pitchFamily="34" charset="0"/>
              <a:cs typeface="Times New Roman" pitchFamily="18" charset="0"/>
            </a:endParaRPr>
          </a:p>
          <a:p>
            <a:pPr>
              <a:buFont typeface="Wingdings" panose="05000000000000000000" pitchFamily="2" charset="2"/>
              <a:buChar char="v"/>
            </a:pPr>
            <a:r>
              <a:rPr sz="2400" dirty="0">
                <a:latin typeface="Bahnschrift Light Condensed" panose="020B0502040204020203" pitchFamily="34" charset="0"/>
                <a:cs typeface="Times New Roman" pitchFamily="18" charset="0"/>
              </a:rPr>
              <a:t> Underwater communication</a:t>
            </a:r>
            <a:r>
              <a:rPr lang="en-US" sz="2400" dirty="0">
                <a:latin typeface="Bahnschrift Light Condensed" panose="020B0502040204020203" pitchFamily="34" charset="0"/>
                <a:cs typeface="Times New Roman" pitchFamily="18" charset="0"/>
              </a:rPr>
              <a:t>.</a:t>
            </a:r>
            <a:endParaRPr sz="2400" dirty="0">
              <a:latin typeface="Bahnschrift Light Condensed" panose="020B0502040204020203" pitchFamily="34" charset="0"/>
              <a:cs typeface="Times New Roman" pitchFamily="18" charset="0"/>
            </a:endParaRPr>
          </a:p>
          <a:p>
            <a:pPr>
              <a:buFont typeface="Wingdings" panose="05000000000000000000" pitchFamily="2" charset="2"/>
              <a:buChar char="v"/>
            </a:pPr>
            <a:r>
              <a:rPr sz="2400" dirty="0">
                <a:latin typeface="Bahnschrift Light Condensed" panose="020B0502040204020203" pitchFamily="34" charset="0"/>
                <a:cs typeface="Times New Roman" pitchFamily="18" charset="0"/>
              </a:rPr>
              <a:t> Aircraft cabins</a:t>
            </a:r>
            <a:r>
              <a:rPr lang="en-US" sz="2400" dirty="0">
                <a:latin typeface="Bahnschrift Light Condensed" panose="020B0502040204020203" pitchFamily="34" charset="0"/>
                <a:cs typeface="Times New Roman" pitchFamily="18" charset="0"/>
              </a:rPr>
              <a:t>.</a:t>
            </a:r>
            <a:endParaRPr sz="2400" dirty="0">
              <a:latin typeface="Bahnschrift Light Condensed" panose="020B0502040204020203" pitchFamily="34" charset="0"/>
              <a:cs typeface="Times New Roman" pitchFamily="18" charset="0"/>
            </a:endParaRPr>
          </a:p>
          <a:p>
            <a:pPr>
              <a:buFont typeface="Wingdings" panose="05000000000000000000" pitchFamily="2" charset="2"/>
              <a:buChar char="v"/>
            </a:pPr>
            <a:r>
              <a:rPr sz="2400" dirty="0">
                <a:latin typeface="Bahnschrift Light Condensed" panose="020B0502040204020203" pitchFamily="34" charset="0"/>
                <a:cs typeface="Times New Roman" pitchFamily="18" charset="0"/>
              </a:rPr>
              <a:t> Hospitals and medical devices</a:t>
            </a:r>
            <a:r>
              <a:rPr lang="en-US" sz="2400" dirty="0">
                <a:latin typeface="Bahnschrift Light Condensed" panose="020B0502040204020203" pitchFamily="34" charset="0"/>
                <a:cs typeface="Times New Roman" pitchFamily="18" charset="0"/>
              </a:rPr>
              <a:t>.</a:t>
            </a:r>
            <a:endParaRPr sz="2400" dirty="0">
              <a:latin typeface="Bahnschrift Light Condensed" panose="020B0502040204020203" pitchFamily="34" charset="0"/>
              <a:cs typeface="Times New Roman" pitchFamily="18" charset="0"/>
            </a:endParaRPr>
          </a:p>
          <a:p>
            <a:pPr>
              <a:buFont typeface="Wingdings" panose="05000000000000000000" pitchFamily="2" charset="2"/>
              <a:buChar char="v"/>
            </a:pPr>
            <a:r>
              <a:rPr lang="en-US" sz="2400" dirty="0">
                <a:latin typeface="Bahnschrift Light Condensed" panose="020B0502040204020203" pitchFamily="34" charset="0"/>
                <a:cs typeface="Times New Roman" pitchFamily="18" charset="0"/>
              </a:rPr>
              <a:t> </a:t>
            </a:r>
            <a:r>
              <a:rPr sz="2400" dirty="0">
                <a:latin typeface="Bahnschrift Light Condensed" panose="020B0502040204020203" pitchFamily="34" charset="0"/>
                <a:cs typeface="Times New Roman" pitchFamily="18" charset="0"/>
              </a:rPr>
              <a:t>Industrial automation</a:t>
            </a:r>
            <a:r>
              <a:rPr lang="en-US" sz="2400" dirty="0">
                <a:latin typeface="Bahnschrift Light Condensed" panose="020B0502040204020203" pitchFamily="34" charset="0"/>
                <a:cs typeface="Times New Roman" pitchFamily="18" charset="0"/>
              </a:rPr>
              <a:t>.</a:t>
            </a:r>
            <a:endParaRPr sz="2400" dirty="0">
              <a:latin typeface="Bahnschrift Light Condensed" panose="020B0502040204020203" pitchFamily="34" charset="0"/>
              <a:cs typeface="Times New Roman" pitchFamily="18" charset="0"/>
            </a:endParaRPr>
          </a:p>
          <a:p>
            <a:pPr>
              <a:buFont typeface="Wingdings" panose="05000000000000000000" pitchFamily="2" charset="2"/>
              <a:buChar char="v"/>
            </a:pPr>
            <a:r>
              <a:rPr lang="en-US" sz="2400" dirty="0">
                <a:latin typeface="Bahnschrift Light Condensed" panose="020B0502040204020203" pitchFamily="34" charset="0"/>
                <a:cs typeface="Times New Roman" pitchFamily="18" charset="0"/>
              </a:rPr>
              <a:t> </a:t>
            </a:r>
            <a:r>
              <a:rPr sz="2400" dirty="0">
                <a:latin typeface="Bahnschrift Light Condensed" panose="020B0502040204020203" pitchFamily="34" charset="0"/>
                <a:cs typeface="Times New Roman" pitchFamily="18" charset="0"/>
              </a:rPr>
              <a:t>Street lighting and IoT devices</a:t>
            </a:r>
            <a:r>
              <a:rPr lang="en-US" sz="2400" dirty="0">
                <a:latin typeface="Bahnschrift Light Condensed" panose="020B0502040204020203" pitchFamily="34" charset="0"/>
                <a:cs typeface="Times New Roman" pitchFamily="18" charset="0"/>
              </a:rPr>
              <a:t>.</a:t>
            </a:r>
            <a:endParaRPr sz="2400" dirty="0">
              <a:latin typeface="Bahnschrift Light Condensed" panose="020B0502040204020203" pitchFamily="34" charset="0"/>
              <a:cs typeface="Times New Roman" pitchFamily="18" charset="0"/>
            </a:endParaRPr>
          </a:p>
        </p:txBody>
      </p:sp>
      <p:sp>
        <p:nvSpPr>
          <p:cNvPr id="23554" name="AutoShape 2" descr="An IoT-Based Smart Home Automation Syste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3556" name="AutoShape 4" descr="An IoT-Based Smart Home Automation Syste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4" name="Picture 13">
            <a:extLst>
              <a:ext uri="{FF2B5EF4-FFF2-40B4-BE49-F238E27FC236}">
                <a16:creationId xmlns:a16="http://schemas.microsoft.com/office/drawing/2014/main" id="{D1509BCC-1BEC-A75E-B889-CD1079EF9DCB}"/>
              </a:ext>
            </a:extLst>
          </p:cNvPr>
          <p:cNvPicPr>
            <a:picLocks noChangeAspect="1"/>
          </p:cNvPicPr>
          <p:nvPr/>
        </p:nvPicPr>
        <p:blipFill>
          <a:blip r:embed="rId2"/>
          <a:stretch>
            <a:fillRect/>
          </a:stretch>
        </p:blipFill>
        <p:spPr>
          <a:xfrm>
            <a:off x="3137848" y="1635831"/>
            <a:ext cx="6006152" cy="522216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43486" y="453549"/>
            <a:ext cx="5937755" cy="1188720"/>
          </a:xfrm>
        </p:spPr>
        <p:txBody>
          <a:bodyPr/>
          <a:lstStyle/>
          <a:p>
            <a:r>
              <a:rPr dirty="0"/>
              <a:t>Li-Fi in Smart Cities</a:t>
            </a:r>
          </a:p>
        </p:txBody>
      </p:sp>
      <p:sp>
        <p:nvSpPr>
          <p:cNvPr id="3" name="Content Placeholder 2"/>
          <p:cNvSpPr>
            <a:spLocks noGrp="1"/>
          </p:cNvSpPr>
          <p:nvPr>
            <p:ph idx="1"/>
          </p:nvPr>
        </p:nvSpPr>
        <p:spPr>
          <a:xfrm>
            <a:off x="457200" y="1935480"/>
            <a:ext cx="8229600" cy="2457616"/>
          </a:xfrm>
        </p:spPr>
        <p:txBody>
          <a:bodyPr>
            <a:normAutofit/>
          </a:bodyPr>
          <a:lstStyle/>
          <a:p>
            <a:pPr marL="0" indent="0" algn="just">
              <a:buNone/>
            </a:pPr>
            <a:r>
              <a:rPr lang="en-US" sz="2800" dirty="0">
                <a:latin typeface="Bahnschrift Light Condensed" panose="020B0502040204020203" pitchFamily="34" charset="0"/>
              </a:rPr>
              <a:t>Li-Fi supports smart city infrastructure through seamless streetlight connectivity, efficient traffic management, secure public networks, and scalable IoT deployments.</a:t>
            </a:r>
            <a:endParaRPr sz="2800" dirty="0">
              <a:latin typeface="Bahnschrift Light Condensed" panose="020B0502040204020203" pitchFamily="34" charset="0"/>
              <a:cs typeface="Times New Roman" pitchFamily="18" charset="0"/>
            </a:endParaRPr>
          </a:p>
        </p:txBody>
      </p:sp>
      <p:sp>
        <p:nvSpPr>
          <p:cNvPr id="22530" name="AutoShape 2" descr="LiFi for Smart Cities: Unlocking New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2532" name="AutoShape 4" descr="LiFi for Smart Cities: Unlocking New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 name="Picture 5" descr="smart citi.jpg"/>
          <p:cNvPicPr>
            <a:picLocks noChangeAspect="1"/>
          </p:cNvPicPr>
          <p:nvPr/>
        </p:nvPicPr>
        <p:blipFill>
          <a:blip r:embed="rId2"/>
          <a:stretch>
            <a:fillRect/>
          </a:stretch>
        </p:blipFill>
        <p:spPr>
          <a:xfrm>
            <a:off x="5198165" y="4553984"/>
            <a:ext cx="3488635" cy="1962357"/>
          </a:xfrm>
          <a:prstGeom prst="rect">
            <a:avLst/>
          </a:prstGeom>
        </p:spPr>
      </p:pic>
      <p:pic>
        <p:nvPicPr>
          <p:cNvPr id="7" name="Picture 6" descr="smart.jpg"/>
          <p:cNvPicPr>
            <a:picLocks noChangeAspect="1"/>
          </p:cNvPicPr>
          <p:nvPr/>
        </p:nvPicPr>
        <p:blipFill>
          <a:blip r:embed="rId3"/>
          <a:stretch>
            <a:fillRect/>
          </a:stretch>
        </p:blipFill>
        <p:spPr>
          <a:xfrm>
            <a:off x="884581" y="4553984"/>
            <a:ext cx="3627783" cy="200305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03122" y="497766"/>
            <a:ext cx="5937755" cy="1188720"/>
          </a:xfrm>
        </p:spPr>
        <p:txBody>
          <a:bodyPr/>
          <a:lstStyle/>
          <a:p>
            <a:r>
              <a:rPr dirty="0"/>
              <a:t>Li-Fi in Healthcare</a:t>
            </a:r>
          </a:p>
        </p:txBody>
      </p:sp>
      <p:sp>
        <p:nvSpPr>
          <p:cNvPr id="8" name="Rectangle 3">
            <a:extLst>
              <a:ext uri="{FF2B5EF4-FFF2-40B4-BE49-F238E27FC236}">
                <a16:creationId xmlns:a16="http://schemas.microsoft.com/office/drawing/2014/main" id="{5BC0E287-78D0-FA44-ADFB-E9E0E768D05A}"/>
              </a:ext>
            </a:extLst>
          </p:cNvPr>
          <p:cNvSpPr>
            <a:spLocks noChangeArrowheads="1"/>
          </p:cNvSpPr>
          <p:nvPr/>
        </p:nvSpPr>
        <p:spPr bwMode="auto">
          <a:xfrm>
            <a:off x="717754" y="1819020"/>
            <a:ext cx="7846142"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Bahnschrift Light Condensed" panose="020B0502040204020203" pitchFamily="34" charset="0"/>
              </a:rPr>
              <a:t>Li-Fi ensures ultra-secure, high-speed wireless communication in medical environments free from electromagnetic interference, supporting real-time patient monitoring, diagnostics, and healthcare data transmission.</a:t>
            </a:r>
          </a:p>
        </p:txBody>
      </p:sp>
      <p:pic>
        <p:nvPicPr>
          <p:cNvPr id="12" name="Picture 11">
            <a:extLst>
              <a:ext uri="{FF2B5EF4-FFF2-40B4-BE49-F238E27FC236}">
                <a16:creationId xmlns:a16="http://schemas.microsoft.com/office/drawing/2014/main" id="{740599C1-9D46-789F-CDB9-70117FD5072C}"/>
              </a:ext>
            </a:extLst>
          </p:cNvPr>
          <p:cNvPicPr>
            <a:picLocks noChangeAspect="1"/>
          </p:cNvPicPr>
          <p:nvPr/>
        </p:nvPicPr>
        <p:blipFill>
          <a:blip r:embed="rId2"/>
          <a:srcRect l="6005" t="27159" r="41413" b="38820"/>
          <a:stretch>
            <a:fillRect/>
          </a:stretch>
        </p:blipFill>
        <p:spPr>
          <a:xfrm>
            <a:off x="634180" y="3777269"/>
            <a:ext cx="7733071" cy="268420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368F5A2-367F-136C-149C-A741211C7BC8}"/>
              </a:ext>
            </a:extLst>
          </p:cNvPr>
          <p:cNvPicPr>
            <a:picLocks noChangeAspect="1"/>
          </p:cNvPicPr>
          <p:nvPr/>
        </p:nvPicPr>
        <p:blipFill>
          <a:blip r:embed="rId2"/>
          <a:srcRect l="6670" t="27373" r="58392" b="8487"/>
          <a:stretch>
            <a:fillRect/>
          </a:stretch>
        </p:blipFill>
        <p:spPr>
          <a:xfrm>
            <a:off x="4572000" y="2050517"/>
            <a:ext cx="4470123" cy="4402394"/>
          </a:xfrm>
          <a:prstGeom prst="rect">
            <a:avLst/>
          </a:prstGeom>
        </p:spPr>
      </p:pic>
      <p:sp>
        <p:nvSpPr>
          <p:cNvPr id="2" name="Title 1"/>
          <p:cNvSpPr>
            <a:spLocks noGrp="1"/>
          </p:cNvSpPr>
          <p:nvPr>
            <p:ph type="title"/>
          </p:nvPr>
        </p:nvSpPr>
        <p:spPr>
          <a:xfrm>
            <a:off x="1497890" y="370332"/>
            <a:ext cx="5937755" cy="1188720"/>
          </a:xfrm>
        </p:spPr>
        <p:txBody>
          <a:bodyPr/>
          <a:lstStyle/>
          <a:p>
            <a:r>
              <a:rPr dirty="0"/>
              <a:t>Li-Fi in Education</a:t>
            </a:r>
          </a:p>
        </p:txBody>
      </p:sp>
      <p:sp>
        <p:nvSpPr>
          <p:cNvPr id="3" name="Content Placeholder 2"/>
          <p:cNvSpPr>
            <a:spLocks noGrp="1"/>
          </p:cNvSpPr>
          <p:nvPr>
            <p:ph idx="1"/>
          </p:nvPr>
        </p:nvSpPr>
        <p:spPr>
          <a:xfrm>
            <a:off x="155575" y="1935480"/>
            <a:ext cx="4249277" cy="4632468"/>
          </a:xfrm>
        </p:spPr>
        <p:txBody>
          <a:bodyPr>
            <a:normAutofit/>
          </a:bodyPr>
          <a:lstStyle/>
          <a:p>
            <a:pPr marL="0" indent="0" algn="just">
              <a:buNone/>
            </a:pPr>
            <a:r>
              <a:rPr lang="en-US" sz="2800" dirty="0">
                <a:latin typeface="Bahnschrift Light Condensed" panose="020B0502040204020203" pitchFamily="34" charset="0"/>
              </a:rPr>
              <a:t>Classrooms benefit from Li-Fi’s fast, reliable internet delivered through LED lighting, enabling enhanced digital learning experiences without network congestion or radiation concerns.</a:t>
            </a:r>
            <a:endParaRPr sz="2800" dirty="0">
              <a:latin typeface="Bahnschrift Light Condensed" panose="020B0502040204020203" pitchFamily="34" charset="0"/>
              <a:cs typeface="Times New Roman" pitchFamily="18" charset="0"/>
            </a:endParaRPr>
          </a:p>
        </p:txBody>
      </p:sp>
      <p:sp>
        <p:nvSpPr>
          <p:cNvPr id="20482" name="AutoShape 2" descr="Advancing Classroom Connectivity with LiFi Technology for School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03122" y="551737"/>
            <a:ext cx="5937755" cy="1188720"/>
          </a:xfrm>
        </p:spPr>
        <p:txBody>
          <a:bodyPr/>
          <a:lstStyle/>
          <a:p>
            <a:r>
              <a:rPr dirty="0"/>
              <a:t>Li-Fi in Defense and Aviation</a:t>
            </a:r>
          </a:p>
        </p:txBody>
      </p:sp>
      <p:sp>
        <p:nvSpPr>
          <p:cNvPr id="3" name="Content Placeholder 2"/>
          <p:cNvSpPr>
            <a:spLocks noGrp="1"/>
          </p:cNvSpPr>
          <p:nvPr>
            <p:ph idx="1"/>
          </p:nvPr>
        </p:nvSpPr>
        <p:spPr>
          <a:xfrm>
            <a:off x="457200" y="1935480"/>
            <a:ext cx="8229600" cy="2040172"/>
          </a:xfrm>
        </p:spPr>
        <p:txBody>
          <a:bodyPr>
            <a:normAutofit/>
          </a:bodyPr>
          <a:lstStyle/>
          <a:p>
            <a:pPr marL="0" indent="0" algn="just">
              <a:buNone/>
            </a:pPr>
            <a:r>
              <a:rPr lang="en-US" sz="2800" dirty="0">
                <a:latin typeface="Bahnschrift Light Condensed" panose="020B0502040204020203" pitchFamily="34" charset="0"/>
              </a:rPr>
              <a:t>Li-Fi provides secure, interference-free communication for military bases and onboard aircraft where radio transmissions are restricted or pose security concerns.</a:t>
            </a:r>
            <a:endParaRPr sz="2800" dirty="0">
              <a:latin typeface="Bahnschrift Light Condensed" panose="020B0502040204020203" pitchFamily="34" charset="0"/>
              <a:cs typeface="Times New Roman" pitchFamily="18" charset="0"/>
            </a:endParaRPr>
          </a:p>
        </p:txBody>
      </p:sp>
      <p:pic>
        <p:nvPicPr>
          <p:cNvPr id="5" name="Picture 4">
            <a:extLst>
              <a:ext uri="{FF2B5EF4-FFF2-40B4-BE49-F238E27FC236}">
                <a16:creationId xmlns:a16="http://schemas.microsoft.com/office/drawing/2014/main" id="{4459D97D-E506-FF7C-4D6C-8213BB7C746B}"/>
              </a:ext>
            </a:extLst>
          </p:cNvPr>
          <p:cNvPicPr>
            <a:picLocks noChangeAspect="1"/>
          </p:cNvPicPr>
          <p:nvPr/>
        </p:nvPicPr>
        <p:blipFill>
          <a:blip r:embed="rId2"/>
          <a:stretch>
            <a:fillRect/>
          </a:stretch>
        </p:blipFill>
        <p:spPr>
          <a:xfrm>
            <a:off x="0" y="3875199"/>
            <a:ext cx="9144000" cy="239910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06045" y="482911"/>
            <a:ext cx="5937755" cy="1188720"/>
          </a:xfrm>
        </p:spPr>
        <p:txBody>
          <a:bodyPr/>
          <a:lstStyle/>
          <a:p>
            <a:r>
              <a:rPr dirty="0"/>
              <a:t>Performance Metrics</a:t>
            </a:r>
          </a:p>
        </p:txBody>
      </p:sp>
      <p:sp>
        <p:nvSpPr>
          <p:cNvPr id="3" name="Content Placeholder 2"/>
          <p:cNvSpPr>
            <a:spLocks noGrp="1"/>
          </p:cNvSpPr>
          <p:nvPr>
            <p:ph idx="1"/>
          </p:nvPr>
        </p:nvSpPr>
        <p:spPr>
          <a:xfrm>
            <a:off x="457200" y="2299272"/>
            <a:ext cx="8229600" cy="3053963"/>
          </a:xfrm>
        </p:spPr>
        <p:txBody>
          <a:bodyPr>
            <a:noAutofit/>
          </a:bodyPr>
          <a:lstStyle/>
          <a:p>
            <a:pPr>
              <a:buFont typeface="Wingdings" panose="05000000000000000000" pitchFamily="2" charset="2"/>
              <a:buChar char="q"/>
            </a:pPr>
            <a:r>
              <a:rPr sz="2800" dirty="0">
                <a:latin typeface="Bahnschrift Light Condensed" panose="020B0502040204020203" pitchFamily="34" charset="0"/>
                <a:cs typeface="Times New Roman" pitchFamily="18" charset="0"/>
              </a:rPr>
              <a:t>Data Rate: up to 10 Gbps (lab)</a:t>
            </a:r>
          </a:p>
          <a:p>
            <a:pPr>
              <a:buFont typeface="Wingdings" panose="05000000000000000000" pitchFamily="2" charset="2"/>
              <a:buChar char="q"/>
            </a:pPr>
            <a:r>
              <a:rPr sz="2800" dirty="0">
                <a:latin typeface="Bahnschrift Light Condensed" panose="020B0502040204020203" pitchFamily="34" charset="0"/>
                <a:cs typeface="Times New Roman" pitchFamily="18" charset="0"/>
              </a:rPr>
              <a:t>Range: up to 10 meters indoors</a:t>
            </a:r>
          </a:p>
          <a:p>
            <a:pPr>
              <a:buFont typeface="Wingdings" panose="05000000000000000000" pitchFamily="2" charset="2"/>
              <a:buChar char="q"/>
            </a:pPr>
            <a:r>
              <a:rPr sz="2800" dirty="0">
                <a:latin typeface="Bahnschrift Light Condensed" panose="020B0502040204020203" pitchFamily="34" charset="0"/>
                <a:cs typeface="Times New Roman" pitchFamily="18" charset="0"/>
              </a:rPr>
              <a:t>Wavelength: 380–780 nm (visible light)</a:t>
            </a:r>
          </a:p>
          <a:p>
            <a:pPr>
              <a:buFont typeface="Wingdings" panose="05000000000000000000" pitchFamily="2" charset="2"/>
              <a:buChar char="q"/>
            </a:pPr>
            <a:r>
              <a:rPr sz="2800" dirty="0">
                <a:latin typeface="Bahnschrift Light Condensed" panose="020B0502040204020203" pitchFamily="34" charset="0"/>
                <a:cs typeface="Times New Roman" pitchFamily="18" charset="0"/>
              </a:rPr>
              <a:t>Power Consumption: Low</a:t>
            </a:r>
          </a:p>
          <a:p>
            <a:pPr>
              <a:buFont typeface="Wingdings" panose="05000000000000000000" pitchFamily="2" charset="2"/>
              <a:buChar char="q"/>
            </a:pPr>
            <a:r>
              <a:rPr sz="2800" dirty="0">
                <a:latin typeface="Bahnschrift Light Condensed" panose="020B0502040204020203" pitchFamily="34" charset="0"/>
                <a:cs typeface="Times New Roman" pitchFamily="18" charset="0"/>
              </a:rPr>
              <a:t>Security: High – confined to illumination area</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06045" y="520306"/>
            <a:ext cx="5937755" cy="1188720"/>
          </a:xfrm>
        </p:spPr>
        <p:txBody>
          <a:bodyPr/>
          <a:lstStyle/>
          <a:p>
            <a:r>
              <a:rPr dirty="0"/>
              <a:t>Market Growth of Li-Fi</a:t>
            </a:r>
          </a:p>
        </p:txBody>
      </p:sp>
      <p:sp>
        <p:nvSpPr>
          <p:cNvPr id="3" name="Content Placeholder 2"/>
          <p:cNvSpPr>
            <a:spLocks noGrp="1"/>
          </p:cNvSpPr>
          <p:nvPr>
            <p:ph idx="1"/>
          </p:nvPr>
        </p:nvSpPr>
        <p:spPr>
          <a:xfrm>
            <a:off x="457200" y="1709026"/>
            <a:ext cx="8229600" cy="1811572"/>
          </a:xfrm>
        </p:spPr>
        <p:txBody>
          <a:bodyPr>
            <a:noAutofit/>
          </a:bodyPr>
          <a:lstStyle/>
          <a:p>
            <a:pPr marL="0" indent="0">
              <a:buNone/>
            </a:pPr>
            <a:r>
              <a:rPr sz="2800" dirty="0">
                <a:latin typeface="Bahnschrift Light Condensed" panose="020B0502040204020203" pitchFamily="34" charset="0"/>
                <a:cs typeface="Times New Roman" pitchFamily="18" charset="0"/>
              </a:rPr>
              <a:t>The Li-Fi market is expected to grow exponentially in coming years.</a:t>
            </a:r>
          </a:p>
          <a:p>
            <a:pPr marL="0" indent="0">
              <a:buNone/>
            </a:pPr>
            <a:r>
              <a:rPr sz="2800" dirty="0">
                <a:latin typeface="Bahnschrift Light Condensed" panose="020B0502040204020203" pitchFamily="34" charset="0"/>
                <a:cs typeface="Times New Roman" pitchFamily="18" charset="0"/>
              </a:rPr>
              <a:t>According to market research, Li-Fi could reach $10 billion by 2030.</a:t>
            </a:r>
          </a:p>
          <a:p>
            <a:pPr marL="0" indent="0">
              <a:buNone/>
            </a:pPr>
            <a:endParaRPr sz="2800" dirty="0">
              <a:latin typeface="Bahnschrift Light Condensed" panose="020B0502040204020203" pitchFamily="34" charset="0"/>
            </a:endParaRPr>
          </a:p>
        </p:txBody>
      </p:sp>
      <p:sp>
        <p:nvSpPr>
          <p:cNvPr id="15362" name="AutoShape 2" descr="Light Fidelity (Li-Fi) Market Size, Share, Forecast &amp; Analysi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5364" name="AutoShape 4" descr="Light Fidelity (Li-Fi) Market Size, Share, Forecast &amp; Analysi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3A95C388-4B19-8204-1729-09D3BE16B74A}"/>
              </a:ext>
            </a:extLst>
          </p:cNvPr>
          <p:cNvPicPr>
            <a:picLocks noChangeAspect="1"/>
          </p:cNvPicPr>
          <p:nvPr/>
        </p:nvPicPr>
        <p:blipFill>
          <a:blip r:embed="rId2"/>
          <a:srcRect l="1639" t="2549"/>
          <a:stretch>
            <a:fillRect/>
          </a:stretch>
        </p:blipFill>
        <p:spPr>
          <a:xfrm>
            <a:off x="717755" y="2992503"/>
            <a:ext cx="7969045" cy="38654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06045" y="650060"/>
            <a:ext cx="5937755" cy="1188720"/>
          </a:xfrm>
        </p:spPr>
        <p:txBody>
          <a:bodyPr/>
          <a:lstStyle/>
          <a:p>
            <a:r>
              <a:t>Conclusion</a:t>
            </a:r>
          </a:p>
        </p:txBody>
      </p:sp>
      <p:sp>
        <p:nvSpPr>
          <p:cNvPr id="3" name="Content Placeholder 2"/>
          <p:cNvSpPr>
            <a:spLocks noGrp="1"/>
          </p:cNvSpPr>
          <p:nvPr>
            <p:ph idx="1"/>
          </p:nvPr>
        </p:nvSpPr>
        <p:spPr>
          <a:xfrm>
            <a:off x="947283" y="2641045"/>
            <a:ext cx="7537955" cy="2101103"/>
          </a:xfrm>
        </p:spPr>
        <p:txBody>
          <a:bodyPr>
            <a:normAutofit lnSpcReduction="10000"/>
          </a:bodyPr>
          <a:lstStyle/>
          <a:p>
            <a:pPr marL="0" indent="0">
              <a:buNone/>
            </a:pPr>
            <a:r>
              <a:rPr lang="en-US" sz="2800" dirty="0">
                <a:latin typeface="Bahnschrift Light Condensed" panose="020B0502040204020203" pitchFamily="34" charset="0"/>
              </a:rPr>
              <a:t>Li-Fi offers revolutionary high-speed, secure, and eco-friendly wireless technology with broad applications. Future developments aim to integrate Li-Fi with IoT, increase mobility, and expand global infrastructure for seamless connectivity.</a:t>
            </a:r>
            <a:endParaRPr sz="2800" dirty="0">
              <a:latin typeface="Bahnschrift Light Condensed"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03122" y="370332"/>
            <a:ext cx="5937755" cy="1188720"/>
          </a:xfrm>
        </p:spPr>
        <p:txBody>
          <a:bodyPr/>
          <a:lstStyle/>
          <a:p>
            <a:r>
              <a:rPr dirty="0"/>
              <a:t>What is Li-Fi?</a:t>
            </a:r>
          </a:p>
        </p:txBody>
      </p:sp>
      <p:sp>
        <p:nvSpPr>
          <p:cNvPr id="3" name="Content Placeholder 2"/>
          <p:cNvSpPr>
            <a:spLocks noGrp="1"/>
          </p:cNvSpPr>
          <p:nvPr>
            <p:ph idx="1"/>
          </p:nvPr>
        </p:nvSpPr>
        <p:spPr>
          <a:xfrm>
            <a:off x="155575" y="1935480"/>
            <a:ext cx="5176684" cy="4771148"/>
          </a:xfrm>
        </p:spPr>
        <p:txBody>
          <a:bodyPr>
            <a:normAutofit/>
          </a:bodyPr>
          <a:lstStyle/>
          <a:p>
            <a:pPr marL="0" indent="0" algn="just">
              <a:buNone/>
            </a:pPr>
            <a:r>
              <a:rPr lang="en-US" sz="2800" dirty="0">
                <a:latin typeface="Bahnschrift Light Condensed" panose="020B0502040204020203" pitchFamily="34" charset="0"/>
                <a:cs typeface="Times New Roman" panose="02020603050405020304" pitchFamily="18" charset="0"/>
              </a:rPr>
              <a:t>Li-Fi uses LEDs to transmit data by encoding information in light intensity. It operates on a visible light spectrum vastly larger than radio spectrum</a:t>
            </a:r>
            <a:r>
              <a:rPr sz="2800" dirty="0">
                <a:latin typeface="Bahnschrift Light Condensed" panose="020B0502040204020203" pitchFamily="34" charset="0"/>
                <a:cs typeface="Times New Roman" pitchFamily="18" charset="0"/>
              </a:rPr>
              <a:t>. The data is encoded in the intensity of light and received by photodiodes. It enables high-speed communication using visible light spectrum, which is 10,000 times larger than the radio spectrum.</a:t>
            </a:r>
          </a:p>
        </p:txBody>
      </p:sp>
      <p:sp>
        <p:nvSpPr>
          <p:cNvPr id="31746" name="AutoShape 2" descr="Hybrid light fidelity/wireless fidelity (LiFi/WiFi) system. | Download  Scientific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CCC9B258-49D0-D3AD-C72B-F534A3BEEDE2}"/>
              </a:ext>
            </a:extLst>
          </p:cNvPr>
          <p:cNvPicPr>
            <a:picLocks noChangeAspect="1"/>
          </p:cNvPicPr>
          <p:nvPr/>
        </p:nvPicPr>
        <p:blipFill>
          <a:blip r:embed="rId2"/>
          <a:srcRect l="23359" t="22039" r="47924" b="2259"/>
          <a:stretch>
            <a:fillRect/>
          </a:stretch>
        </p:blipFill>
        <p:spPr>
          <a:xfrm>
            <a:off x="5506065" y="1698100"/>
            <a:ext cx="3637935" cy="5144692"/>
          </a:xfrm>
          <a:prstGeom prst="rect">
            <a:avLst/>
          </a:prstGeom>
          <a:ln>
            <a:noFill/>
          </a:ln>
          <a:effectLst>
            <a:outerShdw blurRad="292100" dist="139700" dir="2700000" algn="tl" rotWithShape="0">
              <a:srgbClr val="333333">
                <a:alpha val="65000"/>
              </a:srgbClr>
            </a:outerShdw>
          </a:effectLst>
          <a:scene3d>
            <a:camera prst="orthographicFront"/>
            <a:lightRig rig="threePt" dir="t"/>
          </a:scene3d>
          <a:sp3d>
            <a:bevelT w="12700"/>
          </a:sp3d>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175382" y="553064"/>
            <a:ext cx="7201701" cy="5751871"/>
          </a:xfrm>
        </p:spPr>
        <p:txBody>
          <a:bodyPr>
            <a:noAutofit/>
          </a:bodyPr>
          <a:lstStyle/>
          <a:p>
            <a:pPr algn="ctr"/>
            <a:r>
              <a:rPr lang="en-US" sz="8000" dirty="0"/>
              <a:t>THANK YOU!</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7387" y="370332"/>
            <a:ext cx="5937755" cy="1188720"/>
          </a:xfrm>
        </p:spPr>
        <p:txBody>
          <a:bodyPr/>
          <a:lstStyle/>
          <a:p>
            <a:r>
              <a:rPr dirty="0"/>
              <a:t>Introduction</a:t>
            </a:r>
          </a:p>
        </p:txBody>
      </p:sp>
      <p:sp>
        <p:nvSpPr>
          <p:cNvPr id="3" name="Content Placeholder 2"/>
          <p:cNvSpPr>
            <a:spLocks noGrp="1"/>
          </p:cNvSpPr>
          <p:nvPr>
            <p:ph idx="1"/>
          </p:nvPr>
        </p:nvSpPr>
        <p:spPr>
          <a:xfrm>
            <a:off x="231058" y="1935480"/>
            <a:ext cx="4006646" cy="4922520"/>
          </a:xfrm>
        </p:spPr>
        <p:txBody>
          <a:bodyPr>
            <a:normAutofit/>
          </a:bodyPr>
          <a:lstStyle/>
          <a:p>
            <a:pPr marL="0" indent="0">
              <a:buNone/>
            </a:pPr>
            <a:r>
              <a:rPr lang="en-US" sz="2800" dirty="0">
                <a:latin typeface="Bahnschrift Light Condensed" panose="020B0502040204020203" pitchFamily="34" charset="0"/>
              </a:rPr>
              <a:t>Introduced by Prof. Harald Haas in 2011, Li-Fi offers a high-speed, secure alternative to Wi-Fi by modulating data into light waves beyond human eye perception. It allows bidirectional communication with minimal interference.</a:t>
            </a:r>
            <a:endParaRPr sz="2800" dirty="0">
              <a:latin typeface="Bahnschrift Light Condensed" panose="020B0502040204020203" pitchFamily="34" charset="0"/>
              <a:cs typeface="Times New Roman" pitchFamily="18" charset="0"/>
            </a:endParaRPr>
          </a:p>
        </p:txBody>
      </p:sp>
      <p:pic>
        <p:nvPicPr>
          <p:cNvPr id="9" name="Picture 8">
            <a:extLst>
              <a:ext uri="{FF2B5EF4-FFF2-40B4-BE49-F238E27FC236}">
                <a16:creationId xmlns:a16="http://schemas.microsoft.com/office/drawing/2014/main" id="{8511FD27-61C1-292E-FAAE-11E12E0B69AC}"/>
              </a:ext>
            </a:extLst>
          </p:cNvPr>
          <p:cNvPicPr>
            <a:picLocks noChangeAspect="1"/>
          </p:cNvPicPr>
          <p:nvPr/>
        </p:nvPicPr>
        <p:blipFill>
          <a:blip r:embed="rId2"/>
          <a:srcRect l="28520" t="14041" r="28031"/>
          <a:stretch>
            <a:fillRect/>
          </a:stretch>
        </p:blipFill>
        <p:spPr>
          <a:xfrm>
            <a:off x="4596582" y="1935480"/>
            <a:ext cx="4463844" cy="473752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497890" y="473079"/>
            <a:ext cx="5937755" cy="1188720"/>
          </a:xfrm>
        </p:spPr>
        <p:txBody>
          <a:bodyPr/>
          <a:lstStyle/>
          <a:p>
            <a:r>
              <a:rPr dirty="0"/>
              <a:t>History of Li-Fi</a:t>
            </a:r>
          </a:p>
        </p:txBody>
      </p:sp>
      <p:sp>
        <p:nvSpPr>
          <p:cNvPr id="3" name="Content Placeholder 2"/>
          <p:cNvSpPr>
            <a:spLocks noGrp="1"/>
          </p:cNvSpPr>
          <p:nvPr>
            <p:ph idx="1"/>
          </p:nvPr>
        </p:nvSpPr>
        <p:spPr>
          <a:xfrm>
            <a:off x="457200" y="1935480"/>
            <a:ext cx="8229600" cy="2696155"/>
          </a:xfrm>
        </p:spPr>
        <p:txBody>
          <a:bodyPr>
            <a:normAutofit/>
          </a:bodyPr>
          <a:lstStyle/>
          <a:p>
            <a:pPr marL="0" indent="0" algn="just">
              <a:buNone/>
            </a:pPr>
            <a:r>
              <a:rPr lang="en-US" sz="2800" dirty="0">
                <a:latin typeface="Bahnschrift Light Condensed" panose="020B0502040204020203" pitchFamily="34" charset="0"/>
              </a:rPr>
              <a:t>First demonstrated in 2011 at University of Edinburgh, Li-Fi technology has rapidly evolved, now achieving transfer speeds up to 224 Gbps and expanding into real-world applications such as smart homes and medical fields.</a:t>
            </a:r>
            <a:endParaRPr sz="2800" dirty="0">
              <a:latin typeface="Bahnschrift Light Condensed" panose="020B0502040204020203" pitchFamily="34"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449065" y="541904"/>
            <a:ext cx="5937755" cy="1188720"/>
          </a:xfrm>
        </p:spPr>
        <p:txBody>
          <a:bodyPr/>
          <a:lstStyle/>
          <a:p>
            <a:r>
              <a:rPr dirty="0"/>
              <a:t>Working Principle</a:t>
            </a:r>
          </a:p>
        </p:txBody>
      </p:sp>
      <p:sp>
        <p:nvSpPr>
          <p:cNvPr id="3" name="Content Placeholder 2"/>
          <p:cNvSpPr>
            <a:spLocks noGrp="1"/>
          </p:cNvSpPr>
          <p:nvPr>
            <p:ph idx="1"/>
          </p:nvPr>
        </p:nvSpPr>
        <p:spPr>
          <a:xfrm>
            <a:off x="457200" y="1730624"/>
            <a:ext cx="7712765" cy="3112537"/>
          </a:xfrm>
        </p:spPr>
        <p:txBody>
          <a:bodyPr>
            <a:normAutofit/>
          </a:bodyPr>
          <a:lstStyle/>
          <a:p>
            <a:pPr marL="0" indent="0" algn="just">
              <a:buNone/>
            </a:pPr>
            <a:br>
              <a:rPr lang="en-US" sz="2800" dirty="0">
                <a:latin typeface="Bahnschrift Light Condensed" panose="020B0502040204020203" pitchFamily="34" charset="0"/>
              </a:rPr>
            </a:br>
            <a:r>
              <a:rPr lang="en-US" sz="2800" dirty="0">
                <a:latin typeface="Bahnschrift Light Condensed" panose="020B0502040204020203" pitchFamily="34" charset="0"/>
              </a:rPr>
              <a:t>Li-Fi sends data by modulating LED light intensity at extremely high speeds. Photodiodes on receiver devices detect these changes and convert them back to electrical data signals, invisible to the human eye due to fast flickering.</a:t>
            </a:r>
            <a:endParaRPr sz="2800" dirty="0">
              <a:latin typeface="Bahnschrift Light Condensed" panose="020B0502040204020203" pitchFamily="34" charset="0"/>
              <a:cs typeface="Times New Roman" pitchFamily="18" charset="0"/>
            </a:endParaRPr>
          </a:p>
        </p:txBody>
      </p:sp>
      <p:pic>
        <p:nvPicPr>
          <p:cNvPr id="5" name="Picture 4">
            <a:extLst>
              <a:ext uri="{FF2B5EF4-FFF2-40B4-BE49-F238E27FC236}">
                <a16:creationId xmlns:a16="http://schemas.microsoft.com/office/drawing/2014/main" id="{0BEF0B3B-96C6-5F09-64CF-55BCBEE1A43D}"/>
              </a:ext>
            </a:extLst>
          </p:cNvPr>
          <p:cNvPicPr>
            <a:picLocks noChangeAspect="1"/>
          </p:cNvPicPr>
          <p:nvPr/>
        </p:nvPicPr>
        <p:blipFill>
          <a:blip r:embed="rId2"/>
          <a:srcRect l="29570" t="36621" r="26129" b="24694"/>
          <a:stretch>
            <a:fillRect/>
          </a:stretch>
        </p:blipFill>
        <p:spPr>
          <a:xfrm>
            <a:off x="226142" y="4162831"/>
            <a:ext cx="8691716" cy="241809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497890" y="540699"/>
            <a:ext cx="5937755" cy="1188720"/>
          </a:xfrm>
        </p:spPr>
        <p:txBody>
          <a:bodyPr/>
          <a:lstStyle/>
          <a:p>
            <a:r>
              <a:rPr dirty="0"/>
              <a:t>Components of Li-Fi System</a:t>
            </a:r>
          </a:p>
        </p:txBody>
      </p:sp>
      <p:sp>
        <p:nvSpPr>
          <p:cNvPr id="3" name="Content Placeholder 2"/>
          <p:cNvSpPr>
            <a:spLocks noGrp="1"/>
          </p:cNvSpPr>
          <p:nvPr>
            <p:ph idx="1"/>
          </p:nvPr>
        </p:nvSpPr>
        <p:spPr>
          <a:xfrm>
            <a:off x="460375" y="2641149"/>
            <a:ext cx="8229600" cy="2487433"/>
          </a:xfrm>
        </p:spPr>
        <p:txBody>
          <a:bodyPr>
            <a:normAutofit/>
          </a:bodyPr>
          <a:lstStyle/>
          <a:p>
            <a:pPr>
              <a:buFont typeface="Wingdings" panose="05000000000000000000" pitchFamily="2" charset="2"/>
              <a:buChar char="q"/>
            </a:pPr>
            <a:r>
              <a:rPr lang="en-US" sz="2800" dirty="0">
                <a:latin typeface="Bahnschrift Light Condensed" panose="020B0502040204020203" pitchFamily="34" charset="0"/>
              </a:rPr>
              <a:t> LED Bulbs as transmitters</a:t>
            </a:r>
          </a:p>
          <a:p>
            <a:pPr>
              <a:buFont typeface="Wingdings" panose="05000000000000000000" pitchFamily="2" charset="2"/>
              <a:buChar char="q"/>
            </a:pPr>
            <a:r>
              <a:rPr lang="en-US" sz="2800" dirty="0">
                <a:latin typeface="Bahnschrift Light Condensed" panose="020B0502040204020203" pitchFamily="34" charset="0"/>
              </a:rPr>
              <a:t>Photodiodes as receivers</a:t>
            </a:r>
          </a:p>
          <a:p>
            <a:pPr>
              <a:buFont typeface="Wingdings" panose="05000000000000000000" pitchFamily="2" charset="2"/>
              <a:buChar char="q"/>
            </a:pPr>
            <a:r>
              <a:rPr lang="en-US" sz="2800" dirty="0">
                <a:latin typeface="Bahnschrift Light Condensed" panose="020B0502040204020203" pitchFamily="34" charset="0"/>
              </a:rPr>
              <a:t>Signal processing units for encoding and decoding</a:t>
            </a:r>
          </a:p>
          <a:p>
            <a:pPr>
              <a:buFont typeface="Wingdings" panose="05000000000000000000" pitchFamily="2" charset="2"/>
              <a:buChar char="q"/>
            </a:pPr>
            <a:r>
              <a:rPr lang="en-US" sz="2800" dirty="0">
                <a:latin typeface="Bahnschrift Light Condensed" panose="020B0502040204020203" pitchFamily="34" charset="0"/>
              </a:rPr>
              <a:t>Internet connection for data feed</a:t>
            </a:r>
          </a:p>
        </p:txBody>
      </p:sp>
      <p:sp>
        <p:nvSpPr>
          <p:cNvPr id="28676" name="AutoShape 4" descr="CHENYANG Signal processing unit CYSPU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8678" name="AutoShape 6" descr="CHENYANG Signal processing unit CYSPU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8680" name="AutoShape 8" descr="CHENYANG Signal processing unit CYSPU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8682" name="AutoShape 10" descr="CHENYANG Signal processing unit CYSPU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8684" name="AutoShape 12" descr="CHENYANG Signal processing unit CYSPU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8686" name="AutoShape 14" descr="Internet connection - Free networking icon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03122" y="532073"/>
            <a:ext cx="5937755" cy="1188720"/>
          </a:xfrm>
        </p:spPr>
        <p:txBody>
          <a:bodyPr/>
          <a:lstStyle/>
          <a:p>
            <a:r>
              <a:rPr dirty="0"/>
              <a:t>Architecture of Li-Fi</a:t>
            </a:r>
          </a:p>
        </p:txBody>
      </p:sp>
      <p:sp>
        <p:nvSpPr>
          <p:cNvPr id="3" name="Content Placeholder 2"/>
          <p:cNvSpPr>
            <a:spLocks noGrp="1"/>
          </p:cNvSpPr>
          <p:nvPr>
            <p:ph idx="1"/>
          </p:nvPr>
        </p:nvSpPr>
        <p:spPr>
          <a:xfrm>
            <a:off x="457200" y="1935481"/>
            <a:ext cx="3859161" cy="4671796"/>
          </a:xfrm>
        </p:spPr>
        <p:txBody>
          <a:bodyPr>
            <a:normAutofit/>
          </a:bodyPr>
          <a:lstStyle/>
          <a:p>
            <a:pPr marL="0" indent="0" algn="just">
              <a:buNone/>
            </a:pPr>
            <a:r>
              <a:rPr lang="en-US" sz="2800" dirty="0">
                <a:latin typeface="Bahnschrift Light Condensed" panose="020B0502040204020203" pitchFamily="34" charset="0"/>
              </a:rPr>
              <a:t>Li-Fi architecture integrates LED lamps generating optical signals with photodiode receivers converting light to electrical data, connected through processing units to form a bidirectional, high-speed communication network.</a:t>
            </a:r>
            <a:endParaRPr sz="2800" dirty="0">
              <a:latin typeface="Bahnschrift Light Condensed" panose="020B0502040204020203" pitchFamily="34" charset="0"/>
              <a:cs typeface="Times New Roman" pitchFamily="18" charset="0"/>
            </a:endParaRPr>
          </a:p>
        </p:txBody>
      </p:sp>
      <p:sp>
        <p:nvSpPr>
          <p:cNvPr id="27650" name="AutoShape 2" descr="What is Light Fidelity (LiFi)? - Grandmetric Advisor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7652" name="AutoShape 4" descr="General Architecture of a Li-Fi system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2BBE23C7-4A91-390C-7271-C3806571B8AB}"/>
              </a:ext>
            </a:extLst>
          </p:cNvPr>
          <p:cNvPicPr>
            <a:picLocks noChangeAspect="1"/>
          </p:cNvPicPr>
          <p:nvPr/>
        </p:nvPicPr>
        <p:blipFill>
          <a:blip r:embed="rId2"/>
          <a:srcRect l="18776" t="25376" r="54830" b="37321"/>
          <a:stretch>
            <a:fillRect/>
          </a:stretch>
        </p:blipFill>
        <p:spPr>
          <a:xfrm>
            <a:off x="4444181" y="1950965"/>
            <a:ext cx="4527099" cy="4520956"/>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07723" y="502576"/>
            <a:ext cx="5937755" cy="1188720"/>
          </a:xfrm>
        </p:spPr>
        <p:txBody>
          <a:bodyPr/>
          <a:lstStyle/>
          <a:p>
            <a:r>
              <a:rPr dirty="0"/>
              <a:t>Li-Fi vs Wi-Fi</a:t>
            </a:r>
          </a:p>
        </p:txBody>
      </p:sp>
      <p:graphicFrame>
        <p:nvGraphicFramePr>
          <p:cNvPr id="4" name="Content Placeholder 3">
            <a:extLst>
              <a:ext uri="{FF2B5EF4-FFF2-40B4-BE49-F238E27FC236}">
                <a16:creationId xmlns:a16="http://schemas.microsoft.com/office/drawing/2014/main" id="{01A22FEC-67A4-AAFB-82B6-979C7D8A0E48}"/>
              </a:ext>
            </a:extLst>
          </p:cNvPr>
          <p:cNvGraphicFramePr>
            <a:graphicFrameLocks noGrp="1"/>
          </p:cNvGraphicFramePr>
          <p:nvPr>
            <p:ph idx="1"/>
            <p:extLst>
              <p:ext uri="{D42A27DB-BD31-4B8C-83A1-F6EECF244321}">
                <p14:modId xmlns:p14="http://schemas.microsoft.com/office/powerpoint/2010/main" val="249277442"/>
              </p:ext>
            </p:extLst>
          </p:nvPr>
        </p:nvGraphicFramePr>
        <p:xfrm>
          <a:off x="353312" y="1950720"/>
          <a:ext cx="8437376" cy="4785360"/>
        </p:xfrm>
        <a:graphic>
          <a:graphicData uri="http://schemas.openxmlformats.org/drawingml/2006/table">
            <a:tbl>
              <a:tblPr firstRow="1" bandRow="1">
                <a:tableStyleId>{793D81CF-94F2-401A-BA57-92F5A7B2D0C5}</a:tableStyleId>
              </a:tblPr>
              <a:tblGrid>
                <a:gridCol w="2866942">
                  <a:extLst>
                    <a:ext uri="{9D8B030D-6E8A-4147-A177-3AD203B41FA5}">
                      <a16:colId xmlns:a16="http://schemas.microsoft.com/office/drawing/2014/main" val="221117253"/>
                    </a:ext>
                  </a:extLst>
                </a:gridCol>
                <a:gridCol w="2866942">
                  <a:extLst>
                    <a:ext uri="{9D8B030D-6E8A-4147-A177-3AD203B41FA5}">
                      <a16:colId xmlns:a16="http://schemas.microsoft.com/office/drawing/2014/main" val="285751750"/>
                    </a:ext>
                  </a:extLst>
                </a:gridCol>
                <a:gridCol w="2703492">
                  <a:extLst>
                    <a:ext uri="{9D8B030D-6E8A-4147-A177-3AD203B41FA5}">
                      <a16:colId xmlns:a16="http://schemas.microsoft.com/office/drawing/2014/main" val="262253470"/>
                    </a:ext>
                  </a:extLst>
                </a:gridCol>
              </a:tblGrid>
              <a:tr h="344947">
                <a:tc>
                  <a:txBody>
                    <a:bodyPr/>
                    <a:lstStyle/>
                    <a:p>
                      <a:pPr algn="l">
                        <a:buNone/>
                      </a:pPr>
                      <a:r>
                        <a:rPr lang="en-US" b="1" dirty="0">
                          <a:effectLst/>
                        </a:rPr>
                        <a:t>Feature</a:t>
                      </a:r>
                    </a:p>
                  </a:txBody>
                  <a:tcPr marL="60960" marR="60960" marT="60960" marB="60960" anchor="ctr"/>
                </a:tc>
                <a:tc>
                  <a:txBody>
                    <a:bodyPr/>
                    <a:lstStyle/>
                    <a:p>
                      <a:pPr algn="l">
                        <a:buNone/>
                      </a:pPr>
                      <a:r>
                        <a:rPr lang="en-US" b="1" dirty="0">
                          <a:effectLst/>
                        </a:rPr>
                        <a:t>Li-Fi</a:t>
                      </a:r>
                    </a:p>
                  </a:txBody>
                  <a:tcPr marL="60960" marR="60960" marT="60960" marB="60960" anchor="ctr"/>
                </a:tc>
                <a:tc>
                  <a:txBody>
                    <a:bodyPr/>
                    <a:lstStyle/>
                    <a:p>
                      <a:pPr algn="l">
                        <a:buNone/>
                      </a:pPr>
                      <a:r>
                        <a:rPr lang="en-US" b="1" dirty="0">
                          <a:effectLst/>
                        </a:rPr>
                        <a:t>Wi-Fi</a:t>
                      </a:r>
                    </a:p>
                  </a:txBody>
                  <a:tcPr marL="60960" marR="60960" marT="60960" marB="60960" anchor="ctr"/>
                </a:tc>
                <a:extLst>
                  <a:ext uri="{0D108BD9-81ED-4DB2-BD59-A6C34878D82A}">
                    <a16:rowId xmlns:a16="http://schemas.microsoft.com/office/drawing/2014/main" val="2214260649"/>
                  </a:ext>
                </a:extLst>
              </a:tr>
              <a:tr h="583756">
                <a:tc>
                  <a:txBody>
                    <a:bodyPr/>
                    <a:lstStyle/>
                    <a:p>
                      <a:pPr algn="l">
                        <a:buNone/>
                      </a:pPr>
                      <a:r>
                        <a:rPr lang="en-US" dirty="0">
                          <a:effectLst/>
                        </a:rPr>
                        <a:t>Data Transfer Speed</a:t>
                      </a:r>
                    </a:p>
                  </a:txBody>
                  <a:tcPr marL="60960" marR="60960" marT="60960" marB="60960" anchor="ctr"/>
                </a:tc>
                <a:tc>
                  <a:txBody>
                    <a:bodyPr/>
                    <a:lstStyle/>
                    <a:p>
                      <a:pPr algn="l">
                        <a:buNone/>
                      </a:pPr>
                      <a:r>
                        <a:rPr lang="en-US">
                          <a:effectLst/>
                        </a:rPr>
                        <a:t>Up to 10 Gbps (practical), up to 224 Gbps (lab)</a:t>
                      </a:r>
                    </a:p>
                  </a:txBody>
                  <a:tcPr marL="60960" marR="60960" marT="60960" marB="60960" anchor="ctr"/>
                </a:tc>
                <a:tc>
                  <a:txBody>
                    <a:bodyPr/>
                    <a:lstStyle/>
                    <a:p>
                      <a:pPr algn="l">
                        <a:buNone/>
                      </a:pPr>
                      <a:r>
                        <a:rPr lang="en-US" dirty="0">
                          <a:effectLst/>
                        </a:rPr>
                        <a:t>Typically around 1 Gbps, up to ~10 Gbps with Wi-Fi 6/7</a:t>
                      </a:r>
                    </a:p>
                  </a:txBody>
                  <a:tcPr marL="60960" marR="60960" marT="60960" marB="60960" anchor="ctr"/>
                </a:tc>
                <a:extLst>
                  <a:ext uri="{0D108BD9-81ED-4DB2-BD59-A6C34878D82A}">
                    <a16:rowId xmlns:a16="http://schemas.microsoft.com/office/drawing/2014/main" val="631296734"/>
                  </a:ext>
                </a:extLst>
              </a:tr>
              <a:tr h="822565">
                <a:tc>
                  <a:txBody>
                    <a:bodyPr/>
                    <a:lstStyle/>
                    <a:p>
                      <a:pPr algn="l">
                        <a:buNone/>
                      </a:pPr>
                      <a:r>
                        <a:rPr lang="en-US">
                          <a:effectLst/>
                        </a:rPr>
                        <a:t>Range</a:t>
                      </a:r>
                    </a:p>
                  </a:txBody>
                  <a:tcPr marL="60960" marR="60960" marT="60960" marB="60960" anchor="ctr"/>
                </a:tc>
                <a:tc>
                  <a:txBody>
                    <a:bodyPr/>
                    <a:lstStyle/>
                    <a:p>
                      <a:pPr algn="l">
                        <a:buNone/>
                      </a:pPr>
                      <a:r>
                        <a:rPr lang="en-US">
                          <a:effectLst/>
                        </a:rPr>
                        <a:t>Limited (~10 meters), requires line-of-sight</a:t>
                      </a:r>
                    </a:p>
                  </a:txBody>
                  <a:tcPr marL="60960" marR="60960" marT="60960" marB="60960" anchor="ctr"/>
                </a:tc>
                <a:tc>
                  <a:txBody>
                    <a:bodyPr/>
                    <a:lstStyle/>
                    <a:p>
                      <a:pPr algn="l">
                        <a:buNone/>
                      </a:pPr>
                      <a:r>
                        <a:rPr lang="en-US" dirty="0">
                          <a:effectLst/>
                        </a:rPr>
                        <a:t>Covers larger areas, penetrates walls (~30+ meters)</a:t>
                      </a:r>
                    </a:p>
                  </a:txBody>
                  <a:tcPr marL="60960" marR="60960" marT="60960" marB="60960" anchor="ctr"/>
                </a:tc>
                <a:extLst>
                  <a:ext uri="{0D108BD9-81ED-4DB2-BD59-A6C34878D82A}">
                    <a16:rowId xmlns:a16="http://schemas.microsoft.com/office/drawing/2014/main" val="2190597043"/>
                  </a:ext>
                </a:extLst>
              </a:tr>
              <a:tr h="822565">
                <a:tc>
                  <a:txBody>
                    <a:bodyPr/>
                    <a:lstStyle/>
                    <a:p>
                      <a:pPr algn="l">
                        <a:buNone/>
                      </a:pPr>
                      <a:r>
                        <a:rPr lang="en-US">
                          <a:effectLst/>
                        </a:rPr>
                        <a:t>Typical Use Cases</a:t>
                      </a:r>
                    </a:p>
                  </a:txBody>
                  <a:tcPr marL="60960" marR="60960" marT="60960" marB="60960" anchor="ctr"/>
                </a:tc>
                <a:tc>
                  <a:txBody>
                    <a:bodyPr/>
                    <a:lstStyle/>
                    <a:p>
                      <a:pPr algn="l">
                        <a:buNone/>
                      </a:pPr>
                      <a:r>
                        <a:rPr lang="en-US">
                          <a:effectLst/>
                        </a:rPr>
                        <a:t>High-density environments, secure communication, specialized applications</a:t>
                      </a:r>
                    </a:p>
                  </a:txBody>
                  <a:tcPr marL="60960" marR="60960" marT="60960" marB="60960" anchor="ctr"/>
                </a:tc>
                <a:tc>
                  <a:txBody>
                    <a:bodyPr/>
                    <a:lstStyle/>
                    <a:p>
                      <a:pPr algn="l">
                        <a:buNone/>
                      </a:pPr>
                      <a:r>
                        <a:rPr lang="en-US" dirty="0">
                          <a:effectLst/>
                        </a:rPr>
                        <a:t>General use in homes, offices, public places</a:t>
                      </a:r>
                    </a:p>
                  </a:txBody>
                  <a:tcPr marL="60960" marR="60960" marT="60960" marB="60960" anchor="ctr"/>
                </a:tc>
                <a:extLst>
                  <a:ext uri="{0D108BD9-81ED-4DB2-BD59-A6C34878D82A}">
                    <a16:rowId xmlns:a16="http://schemas.microsoft.com/office/drawing/2014/main" val="1651930369"/>
                  </a:ext>
                </a:extLst>
              </a:tr>
              <a:tr h="796031">
                <a:tc>
                  <a:txBody>
                    <a:bodyPr/>
                    <a:lstStyle/>
                    <a:p>
                      <a:pPr fontAlgn="base" latinLnBrk="0">
                        <a:buNone/>
                      </a:pPr>
                      <a:r>
                        <a:rPr lang="en-US" dirty="0">
                          <a:effectLst/>
                        </a:rPr>
                        <a:t>Range</a:t>
                      </a:r>
                    </a:p>
                  </a:txBody>
                  <a:tcPr marL="60960" marR="60960" anchor="ctr"/>
                </a:tc>
                <a:tc>
                  <a:txBody>
                    <a:bodyPr/>
                    <a:lstStyle/>
                    <a:p>
                      <a:pPr fontAlgn="base" latinLnBrk="0">
                        <a:buNone/>
                      </a:pPr>
                      <a:r>
                        <a:rPr lang="en-US">
                          <a:effectLst/>
                        </a:rPr>
                        <a:t>Limited (~10 meters), requires line-of-sight</a:t>
                      </a:r>
                    </a:p>
                  </a:txBody>
                  <a:tcPr marL="60960" marR="60960" anchor="ctr"/>
                </a:tc>
                <a:tc>
                  <a:txBody>
                    <a:bodyPr/>
                    <a:lstStyle/>
                    <a:p>
                      <a:pPr fontAlgn="base" latinLnBrk="0">
                        <a:buNone/>
                      </a:pPr>
                      <a:r>
                        <a:rPr lang="en-US" dirty="0">
                          <a:effectLst/>
                        </a:rPr>
                        <a:t>Covers larger areas, penetrates walls (~30+ meters)</a:t>
                      </a:r>
                    </a:p>
                  </a:txBody>
                  <a:tcPr marL="60960" marR="60960" anchor="ctr"/>
                </a:tc>
                <a:extLst>
                  <a:ext uri="{0D108BD9-81ED-4DB2-BD59-A6C34878D82A}">
                    <a16:rowId xmlns:a16="http://schemas.microsoft.com/office/drawing/2014/main" val="2248483718"/>
                  </a:ext>
                </a:extLst>
              </a:tr>
              <a:tr h="344947">
                <a:tc>
                  <a:txBody>
                    <a:bodyPr/>
                    <a:lstStyle/>
                    <a:p>
                      <a:pPr fontAlgn="base" latinLnBrk="0">
                        <a:buNone/>
                      </a:pPr>
                      <a:r>
                        <a:rPr lang="en-US" dirty="0">
                          <a:effectLst/>
                        </a:rPr>
                        <a:t>Security</a:t>
                      </a:r>
                    </a:p>
                  </a:txBody>
                  <a:tcPr marL="60960" marR="60960" anchor="ctr"/>
                </a:tc>
                <a:tc>
                  <a:txBody>
                    <a:bodyPr/>
                    <a:lstStyle/>
                    <a:p>
                      <a:pPr fontAlgn="base" latinLnBrk="0">
                        <a:buNone/>
                      </a:pPr>
                      <a:r>
                        <a:rPr lang="en-US">
                          <a:effectLst/>
                        </a:rPr>
                        <a:t>More secure, confined to light area, signal cannot penetrate walls</a:t>
                      </a:r>
                    </a:p>
                  </a:txBody>
                  <a:tcPr marL="60960" marR="60960" anchor="ctr"/>
                </a:tc>
                <a:tc>
                  <a:txBody>
                    <a:bodyPr/>
                    <a:lstStyle/>
                    <a:p>
                      <a:pPr fontAlgn="base" latinLnBrk="0">
                        <a:buNone/>
                      </a:pPr>
                      <a:r>
                        <a:rPr lang="en-US" dirty="0">
                          <a:effectLst/>
                        </a:rPr>
                        <a:t>Less secure, radio waves can penetrate walls, requires encryption</a:t>
                      </a:r>
                    </a:p>
                  </a:txBody>
                  <a:tcPr marL="60960" marR="60960" anchor="ctr"/>
                </a:tc>
                <a:extLst>
                  <a:ext uri="{0D108BD9-81ED-4DB2-BD59-A6C34878D82A}">
                    <a16:rowId xmlns:a16="http://schemas.microsoft.com/office/drawing/2014/main" val="229104236"/>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17554" y="557497"/>
            <a:ext cx="5937755" cy="1188720"/>
          </a:xfrm>
        </p:spPr>
        <p:txBody>
          <a:bodyPr/>
          <a:lstStyle/>
          <a:p>
            <a:r>
              <a:rPr dirty="0"/>
              <a:t>Graph: Li-Fi Speed vs Wi-Fi</a:t>
            </a:r>
          </a:p>
        </p:txBody>
      </p:sp>
      <p:sp>
        <p:nvSpPr>
          <p:cNvPr id="3" name="Content Placeholder 2"/>
          <p:cNvSpPr>
            <a:spLocks noGrp="1"/>
          </p:cNvSpPr>
          <p:nvPr>
            <p:ph idx="1"/>
          </p:nvPr>
        </p:nvSpPr>
        <p:spPr>
          <a:xfrm>
            <a:off x="457200" y="1935480"/>
            <a:ext cx="8229600" cy="1105894"/>
          </a:xfrm>
        </p:spPr>
        <p:txBody>
          <a:bodyPr>
            <a:normAutofit/>
          </a:bodyPr>
          <a:lstStyle/>
          <a:p>
            <a:pPr marL="0" indent="0">
              <a:buNone/>
            </a:pPr>
            <a:r>
              <a:rPr sz="2800" dirty="0">
                <a:latin typeface="Bahnschrift Light Condensed" panose="020B0502040204020203" pitchFamily="34" charset="0"/>
                <a:cs typeface="Times New Roman" pitchFamily="18" charset="0"/>
              </a:rPr>
              <a:t>Graph showing Li-Fi offering much higher data rates (10 Gbps) compared to Wi-Fi (1 Gbps).</a:t>
            </a:r>
          </a:p>
          <a:p>
            <a:pPr marL="0" indent="0">
              <a:buNone/>
            </a:pPr>
            <a:endParaRPr sz="2800" dirty="0">
              <a:latin typeface="Bahnschrift Light Condensed" panose="020B0502040204020203" pitchFamily="34" charset="0"/>
            </a:endParaRPr>
          </a:p>
        </p:txBody>
      </p:sp>
      <p:pic>
        <p:nvPicPr>
          <p:cNvPr id="4" name="Picture 3" descr="speed.png"/>
          <p:cNvPicPr>
            <a:picLocks noChangeAspect="1"/>
          </p:cNvPicPr>
          <p:nvPr/>
        </p:nvPicPr>
        <p:blipFill>
          <a:blip r:embed="rId2"/>
          <a:stretch>
            <a:fillRect/>
          </a:stretch>
        </p:blipFill>
        <p:spPr>
          <a:xfrm>
            <a:off x="81116" y="3419061"/>
            <a:ext cx="4650827" cy="2743200"/>
          </a:xfrm>
          <a:prstGeom prst="rect">
            <a:avLst/>
          </a:prstGeom>
        </p:spPr>
      </p:pic>
      <p:pic>
        <p:nvPicPr>
          <p:cNvPr id="5" name="Picture 4" descr="kk.png"/>
          <p:cNvPicPr>
            <a:picLocks noChangeAspect="1"/>
          </p:cNvPicPr>
          <p:nvPr/>
        </p:nvPicPr>
        <p:blipFill>
          <a:blip r:embed="rId3"/>
          <a:stretch>
            <a:fillRect/>
          </a:stretch>
        </p:blipFill>
        <p:spPr>
          <a:xfrm>
            <a:off x="4879427" y="3419061"/>
            <a:ext cx="4264573" cy="2743200"/>
          </a:xfrm>
          <a:prstGeom prst="rect">
            <a:avLst/>
          </a:prstGeom>
          <a:noFill/>
          <a:ln>
            <a:noFill/>
          </a:ln>
          <a:effectLst>
            <a:glow rad="139700">
              <a:schemeClr val="accent1">
                <a:satMod val="175000"/>
                <a:alpha val="0"/>
              </a:schemeClr>
            </a:glow>
            <a:outerShdw dir="5700000" sx="1000" sy="1000" algn="ctr" rotWithShape="0">
              <a:srgbClr val="000000">
                <a:alpha val="43137"/>
              </a:srgbClr>
            </a:outerShdw>
          </a:effectLst>
        </p:spPr>
      </p:pic>
    </p:spTree>
    <p:extLst>
      <p:ext uri="{BB962C8B-B14F-4D97-AF65-F5344CB8AC3E}">
        <p14:creationId xmlns:p14="http://schemas.microsoft.com/office/powerpoint/2010/main" val="64915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Parcel</Template>
  <TotalTime>1254</TotalTime>
  <Words>762</Words>
  <Application>Microsoft Office PowerPoint</Application>
  <PresentationFormat>On-screen Show (4:3)</PresentationFormat>
  <Paragraphs>88</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Bahnschrift Light Condensed</vt:lpstr>
      <vt:lpstr>Gill Sans MT</vt:lpstr>
      <vt:lpstr>Times New Roman</vt:lpstr>
      <vt:lpstr>Wingdings</vt:lpstr>
      <vt:lpstr>Parcel</vt:lpstr>
      <vt:lpstr>Li-Fi (Light Fidelity)</vt:lpstr>
      <vt:lpstr>What is Li-Fi?</vt:lpstr>
      <vt:lpstr>Introduction</vt:lpstr>
      <vt:lpstr>History of Li-Fi</vt:lpstr>
      <vt:lpstr>Working Principle</vt:lpstr>
      <vt:lpstr>Components of Li-Fi System</vt:lpstr>
      <vt:lpstr>Architecture of Li-Fi</vt:lpstr>
      <vt:lpstr>Li-Fi vs Wi-Fi</vt:lpstr>
      <vt:lpstr>Graph: Li-Fi Speed vs Wi-Fi</vt:lpstr>
      <vt:lpstr>Advantages of Li-Fi</vt:lpstr>
      <vt:lpstr>Limitations of Li-Fi</vt:lpstr>
      <vt:lpstr>Applications of Li-Fi</vt:lpstr>
      <vt:lpstr>Li-Fi in Smart Cities</vt:lpstr>
      <vt:lpstr>Li-Fi in Healthcare</vt:lpstr>
      <vt:lpstr>Li-Fi in Education</vt:lpstr>
      <vt:lpstr>Li-Fi in Defense and Aviation</vt:lpstr>
      <vt:lpstr>Performance Metrics</vt:lpstr>
      <vt:lpstr>Market Growth of Li-Fi</vt:lpstr>
      <vt:lpstr>Conclusion</vt:lpstr>
      <vt:lpstr>THANK YOU!</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Li-Fi (Light Fidelity)</dc:title>
  <dc:creator>Zisun Mirza</dc:creator>
  <dc:description>generated using python-pptx</dc:description>
  <cp:lastModifiedBy>Anas Shabbir</cp:lastModifiedBy>
  <cp:revision>31</cp:revision>
  <dcterms:created xsi:type="dcterms:W3CDTF">2013-01-27T09:14:16Z</dcterms:created>
  <dcterms:modified xsi:type="dcterms:W3CDTF">2025-10-30T18:06:22Z</dcterms:modified>
</cp:coreProperties>
</file>